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6" r:id="rId2"/>
    <p:sldId id="344" r:id="rId3"/>
    <p:sldId id="345" r:id="rId4"/>
    <p:sldId id="342" r:id="rId5"/>
    <p:sldId id="346" r:id="rId6"/>
    <p:sldId id="347" r:id="rId7"/>
    <p:sldId id="349" r:id="rId8"/>
    <p:sldId id="350" r:id="rId9"/>
    <p:sldId id="351" r:id="rId10"/>
    <p:sldId id="353" r:id="rId11"/>
    <p:sldId id="352" r:id="rId12"/>
    <p:sldId id="35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526A8-4463-4AE7-89AE-664EDEB75299}" type="datetimeFigureOut">
              <a:rPr lang="de-DE" smtClean="0"/>
              <a:t>09.04.2018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4FBB6-20C5-4759-9521-04EE62D19355}" type="slidenum">
              <a:rPr lang="de-DE" smtClean="0"/>
              <a:t>‹Nr.›</a:t>
            </a:fld>
            <a:endParaRPr lang="de-DE"/>
          </a:p>
        </p:txBody>
      </p:sp>
    </p:spTree>
    <p:extLst>
      <p:ext uri="{BB962C8B-B14F-4D97-AF65-F5344CB8AC3E}">
        <p14:creationId xmlns:p14="http://schemas.microsoft.com/office/powerpoint/2010/main" val="316369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281792-02A0-4E27-9BCD-9DFFFFC2B5F2}" type="slidenum">
              <a:rPr lang="de-DE" smtClean="0"/>
              <a:t>2</a:t>
            </a:fld>
            <a:endParaRPr lang="de-DE"/>
          </a:p>
        </p:txBody>
      </p:sp>
    </p:spTree>
    <p:extLst>
      <p:ext uri="{BB962C8B-B14F-4D97-AF65-F5344CB8AC3E}">
        <p14:creationId xmlns:p14="http://schemas.microsoft.com/office/powerpoint/2010/main" val="2961884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281792-02A0-4E27-9BCD-9DFFFFC2B5F2}" type="slidenum">
              <a:rPr lang="de-DE" smtClean="0"/>
              <a:t>3</a:t>
            </a:fld>
            <a:endParaRPr lang="de-DE"/>
          </a:p>
        </p:txBody>
      </p:sp>
    </p:spTree>
    <p:extLst>
      <p:ext uri="{BB962C8B-B14F-4D97-AF65-F5344CB8AC3E}">
        <p14:creationId xmlns:p14="http://schemas.microsoft.com/office/powerpoint/2010/main" val="6210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281792-02A0-4E27-9BCD-9DFFFFC2B5F2}" type="slidenum">
              <a:rPr lang="de-DE" smtClean="0"/>
              <a:t>10</a:t>
            </a:fld>
            <a:endParaRPr lang="de-DE"/>
          </a:p>
        </p:txBody>
      </p:sp>
    </p:spTree>
    <p:extLst>
      <p:ext uri="{BB962C8B-B14F-4D97-AF65-F5344CB8AC3E}">
        <p14:creationId xmlns:p14="http://schemas.microsoft.com/office/powerpoint/2010/main" val="124619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367302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104166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130332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371329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312236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136313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163606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307809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98168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331316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6B904C36-0F6F-4C42-B9CC-B9D067FF274F}" type="datetimeFigureOut">
              <a:rPr lang="de-DE" smtClean="0"/>
              <a:t>09.04.2018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8A2A4A1-1FC5-4CEF-9301-66CB748831E4}" type="slidenum">
              <a:rPr lang="de-DE" smtClean="0"/>
              <a:t>‹Nr.›</a:t>
            </a:fld>
            <a:endParaRPr lang="de-DE" dirty="0"/>
          </a:p>
        </p:txBody>
      </p:sp>
    </p:spTree>
    <p:extLst>
      <p:ext uri="{BB962C8B-B14F-4D97-AF65-F5344CB8AC3E}">
        <p14:creationId xmlns:p14="http://schemas.microsoft.com/office/powerpoint/2010/main" val="116183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04C36-0F6F-4C42-B9CC-B9D067FF274F}" type="datetimeFigureOut">
              <a:rPr lang="de-DE" smtClean="0"/>
              <a:t>09.04.2018</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2A4A1-1FC5-4CEF-9301-66CB748831E4}" type="slidenum">
              <a:rPr lang="de-DE" smtClean="0"/>
              <a:t>‹Nr.›</a:t>
            </a:fld>
            <a:endParaRPr lang="de-DE" dirty="0"/>
          </a:p>
        </p:txBody>
      </p:sp>
    </p:spTree>
    <p:extLst>
      <p:ext uri="{BB962C8B-B14F-4D97-AF65-F5344CB8AC3E}">
        <p14:creationId xmlns:p14="http://schemas.microsoft.com/office/powerpoint/2010/main" val="2758995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1.jpg"/><Relationship Id="rId7" Type="http://schemas.openxmlformats.org/officeDocument/2006/relationships/image" Target="../media/image5.gif"/><Relationship Id="rId12" Type="http://schemas.openxmlformats.org/officeDocument/2006/relationships/image" Target="../media/image10.gi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image" Target="../media/image9.gif"/><Relationship Id="rId5" Type="http://schemas.openxmlformats.org/officeDocument/2006/relationships/image" Target="../media/image3.gif"/><Relationship Id="rId10" Type="http://schemas.openxmlformats.org/officeDocument/2006/relationships/image" Target="../media/image8.gif"/><Relationship Id="rId4" Type="http://schemas.openxmlformats.org/officeDocument/2006/relationships/image" Target="../media/image2.png"/><Relationship Id="rId9" Type="http://schemas.openxmlformats.org/officeDocument/2006/relationships/image" Target="../media/image7.gif"/></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8532" y="3200528"/>
            <a:ext cx="9144000" cy="2616934"/>
          </a:xfrm>
        </p:spPr>
        <p:txBody>
          <a:bodyPr>
            <a:normAutofit/>
          </a:bodyPr>
          <a:lstStyle/>
          <a:p>
            <a:r>
              <a:rPr lang="de-DE" sz="4000" b="1" dirty="0">
                <a:latin typeface="Arial" panose="020B0604020202020204" pitchFamily="34" charset="0"/>
                <a:cs typeface="Arial" panose="020B0604020202020204" pitchFamily="34" charset="0"/>
              </a:rPr>
              <a:t>Die Novelle wasserrechtlicher Vorschriften in Brandenburg</a:t>
            </a:r>
            <a:br>
              <a:rPr lang="de-DE" sz="4000" b="1" dirty="0">
                <a:latin typeface="Arial" panose="020B0604020202020204" pitchFamily="34" charset="0"/>
                <a:cs typeface="Arial" panose="020B0604020202020204" pitchFamily="34" charset="0"/>
              </a:rPr>
            </a:br>
            <a:br>
              <a:rPr lang="de-DE" sz="4000" b="1" dirty="0">
                <a:latin typeface="Arial" panose="020B0604020202020204" pitchFamily="34" charset="0"/>
                <a:cs typeface="Arial" panose="020B0604020202020204" pitchFamily="34" charset="0"/>
              </a:rPr>
            </a:br>
            <a:r>
              <a:rPr lang="de-DE" sz="1800" b="1" dirty="0">
                <a:latin typeface="Arial" panose="020B0604020202020204" pitchFamily="34" charset="0"/>
                <a:cs typeface="Arial" panose="020B0604020202020204" pitchFamily="34" charset="0"/>
              </a:rPr>
              <a:t>Sand des Gesetzesvorhaben zum März 2018</a:t>
            </a:r>
          </a:p>
        </p:txBody>
      </p:sp>
      <p:sp>
        <p:nvSpPr>
          <p:cNvPr id="4" name="Rechteck 3"/>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3625" y="575505"/>
            <a:ext cx="5453814" cy="2560476"/>
          </a:xfrm>
          <a:prstGeom prst="rect">
            <a:avLst/>
          </a:prstGeom>
        </p:spPr>
      </p:pic>
    </p:spTree>
    <p:extLst>
      <p:ext uri="{BB962C8B-B14F-4D97-AF65-F5344CB8AC3E}">
        <p14:creationId xmlns:p14="http://schemas.microsoft.com/office/powerpoint/2010/main" val="370595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2" y="0"/>
            <a:ext cx="12187977" cy="6858000"/>
          </a:xfrm>
          <a:prstGeom prst="rect">
            <a:avLst/>
          </a:prstGeom>
        </p:spPr>
      </p:pic>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a:off x="453081" y="338317"/>
            <a:ext cx="10609937" cy="523220"/>
          </a:xfrm>
          <a:prstGeom prst="rect">
            <a:avLst/>
          </a:prstGeom>
        </p:spPr>
        <p:txBody>
          <a:bodyPr wrap="square">
            <a:spAutoFit/>
          </a:bodyPr>
          <a:lstStyle/>
          <a:p>
            <a:pPr>
              <a:spcBef>
                <a:spcPct val="50000"/>
              </a:spcBef>
              <a:defRPr/>
            </a:pPr>
            <a:r>
              <a:rPr lang="de-DE" altLang="de-DE" sz="2800" b="1" dirty="0">
                <a:cs typeface="Arial" charset="0"/>
              </a:rPr>
              <a:t>Befahrbarkeit von Gewässern § 43 modifiziert</a:t>
            </a:r>
          </a:p>
        </p:txBody>
      </p:sp>
      <p:sp>
        <p:nvSpPr>
          <p:cNvPr id="5" name="Rechteck 4"/>
          <p:cNvSpPr/>
          <p:nvPr/>
        </p:nvSpPr>
        <p:spPr>
          <a:xfrm>
            <a:off x="602994" y="1291787"/>
            <a:ext cx="10062520" cy="2246769"/>
          </a:xfrm>
          <a:prstGeom prst="rect">
            <a:avLst/>
          </a:prstGeom>
        </p:spPr>
        <p:txBody>
          <a:bodyPr wrap="square">
            <a:spAutoFit/>
          </a:bodyPr>
          <a:lstStyle/>
          <a:p>
            <a:pPr lvl="0"/>
            <a:r>
              <a:rPr lang="de-DE" sz="2000" dirty="0">
                <a:latin typeface="Arial" panose="020B0604020202020204" pitchFamily="34" charset="0"/>
                <a:cs typeface="Arial" panose="020B0604020202020204" pitchFamily="34" charset="0"/>
              </a:rPr>
              <a:t>„(1a) Das für die Wasserwirtschaft zuständige Mitglied der Landesregierung wird ermächtigt, das Befahren nicht schiffbarer Gewässer mit kleinen Fahrzeugen, die mit elektrischer Motorkraft angetrieben werden, durch Rechtsverordnung als Gemeingebrauch zuzulassen, soweit das Wohl der Allgemeinheit nicht beeinträchtigt wird. Mit der Rechtsverordnung können Nutzungsvorschriften und Nutzungsbeschränkungen erlassen und bestimmte Gewässer entsprechend ihrer Eignung ausgenommen werden.“</a:t>
            </a:r>
          </a:p>
        </p:txBody>
      </p:sp>
      <p:pic>
        <p:nvPicPr>
          <p:cNvPr id="21" name="Grafik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04555" y="1183747"/>
            <a:ext cx="1148380" cy="425299"/>
          </a:xfrm>
          <a:prstGeom prst="rect">
            <a:avLst/>
          </a:prstGeom>
        </p:spPr>
      </p:pic>
      <p:pic>
        <p:nvPicPr>
          <p:cNvPr id="22" name="Grafik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080" y="3528818"/>
            <a:ext cx="459331" cy="579720"/>
          </a:xfrm>
          <a:prstGeom prst="rect">
            <a:avLst/>
          </a:prstGeom>
        </p:spPr>
      </p:pic>
      <p:pic>
        <p:nvPicPr>
          <p:cNvPr id="23" name="Grafik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83903" y="1411592"/>
            <a:ext cx="789684" cy="789684"/>
          </a:xfrm>
          <a:prstGeom prst="rect">
            <a:avLst/>
          </a:prstGeom>
        </p:spPr>
      </p:pic>
      <p:pic>
        <p:nvPicPr>
          <p:cNvPr id="25" name="Grafik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183880" y="2770097"/>
            <a:ext cx="589730" cy="651840"/>
          </a:xfrm>
          <a:prstGeom prst="rect">
            <a:avLst/>
          </a:prstGeom>
        </p:spPr>
      </p:pic>
      <p:pic>
        <p:nvPicPr>
          <p:cNvPr id="26" name="Grafik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86530" y="5666208"/>
            <a:ext cx="784431" cy="504605"/>
          </a:xfrm>
          <a:prstGeom prst="rect">
            <a:avLst/>
          </a:prstGeom>
        </p:spPr>
      </p:pic>
      <p:pic>
        <p:nvPicPr>
          <p:cNvPr id="27" name="Grafik 2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243499" y="2102162"/>
            <a:ext cx="470493" cy="589468"/>
          </a:xfrm>
          <a:prstGeom prst="rect">
            <a:avLst/>
          </a:prstGeom>
        </p:spPr>
      </p:pic>
      <p:pic>
        <p:nvPicPr>
          <p:cNvPr id="28" name="Grafik 2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83296" y="4865377"/>
            <a:ext cx="1190899" cy="792505"/>
          </a:xfrm>
          <a:prstGeom prst="rect">
            <a:avLst/>
          </a:prstGeom>
        </p:spPr>
      </p:pic>
      <p:pic>
        <p:nvPicPr>
          <p:cNvPr id="29" name="Grafik 2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187764" y="4215882"/>
            <a:ext cx="581962" cy="598495"/>
          </a:xfrm>
          <a:prstGeom prst="rect">
            <a:avLst/>
          </a:prstGeom>
        </p:spPr>
      </p:pic>
      <p:sp>
        <p:nvSpPr>
          <p:cNvPr id="17" name="Rechteck 16">
            <a:extLst>
              <a:ext uri="{FF2B5EF4-FFF2-40B4-BE49-F238E27FC236}">
                <a16:creationId xmlns:a16="http://schemas.microsoft.com/office/drawing/2014/main" id="{2782B077-86A8-4626-8CF4-0FC7B0987641}"/>
              </a:ext>
            </a:extLst>
          </p:cNvPr>
          <p:cNvSpPr/>
          <p:nvPr/>
        </p:nvSpPr>
        <p:spPr>
          <a:xfrm>
            <a:off x="6464669" y="4422273"/>
            <a:ext cx="3857488" cy="1015663"/>
          </a:xfrm>
          <a:prstGeom prst="rect">
            <a:avLst/>
          </a:prstGeom>
        </p:spPr>
        <p:txBody>
          <a:bodyPr wrap="square">
            <a:spAutoFit/>
          </a:bodyPr>
          <a:lstStyle/>
          <a:p>
            <a:pPr lvl="0"/>
            <a:r>
              <a:rPr lang="de-DE" sz="2000" b="1" dirty="0">
                <a:solidFill>
                  <a:srgbClr val="C00000"/>
                </a:solidFill>
                <a:latin typeface="Arial" panose="020B0604020202020204" pitchFamily="34" charset="0"/>
                <a:cs typeface="Arial" panose="020B0604020202020204" pitchFamily="34" charset="0"/>
              </a:rPr>
              <a:t>Arbeitsgruppe</a:t>
            </a:r>
          </a:p>
          <a:p>
            <a:pPr lvl="0"/>
            <a:r>
              <a:rPr lang="de-DE" sz="2000" b="1" dirty="0">
                <a:solidFill>
                  <a:srgbClr val="C00000"/>
                </a:solidFill>
                <a:latin typeface="Arial" panose="020B0604020202020204" pitchFamily="34" charset="0"/>
                <a:cs typeface="Arial" panose="020B0604020202020204" pitchFamily="34" charset="0"/>
              </a:rPr>
              <a:t>unter Leitung LAVB</a:t>
            </a:r>
          </a:p>
          <a:p>
            <a:pPr lvl="0"/>
            <a:r>
              <a:rPr lang="de-DE" sz="2000" b="1" dirty="0">
                <a:solidFill>
                  <a:srgbClr val="C00000"/>
                </a:solidFill>
                <a:latin typeface="Arial" panose="020B0604020202020204" pitchFamily="34" charset="0"/>
                <a:cs typeface="Arial" panose="020B0604020202020204" pitchFamily="34" charset="0"/>
              </a:rPr>
              <a:t>zur Klärung der Detailfragen!</a:t>
            </a:r>
          </a:p>
        </p:txBody>
      </p:sp>
    </p:spTree>
    <p:extLst>
      <p:ext uri="{BB962C8B-B14F-4D97-AF65-F5344CB8AC3E}">
        <p14:creationId xmlns:p14="http://schemas.microsoft.com/office/powerpoint/2010/main" val="231534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394995" y="334801"/>
            <a:ext cx="5411002"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Eine Bitte an SIE!</a:t>
            </a:r>
          </a:p>
        </p:txBody>
      </p:sp>
      <p:sp>
        <p:nvSpPr>
          <p:cNvPr id="3" name="Rechteck 2">
            <a:extLst>
              <a:ext uri="{FF2B5EF4-FFF2-40B4-BE49-F238E27FC236}">
                <a16:creationId xmlns:a16="http://schemas.microsoft.com/office/drawing/2014/main" id="{DF55A86F-4CF2-4E9B-820F-EF6AAD236E09}"/>
              </a:ext>
            </a:extLst>
          </p:cNvPr>
          <p:cNvSpPr/>
          <p:nvPr/>
        </p:nvSpPr>
        <p:spPr>
          <a:xfrm>
            <a:off x="554296" y="1369267"/>
            <a:ext cx="8982076" cy="646331"/>
          </a:xfrm>
          <a:prstGeom prst="rect">
            <a:avLst/>
          </a:prstGeom>
        </p:spPr>
        <p:txBody>
          <a:bodyPr wrap="square">
            <a:spAutoFit/>
          </a:bodyPr>
          <a:lstStyle/>
          <a:p>
            <a:r>
              <a:rPr lang="de-DE" dirty="0"/>
              <a:t>Das Parlament hat die Verwaltung leider ermächtigt, die wasserrechtlichen Vorschriften nach guten Vorschlägen der Verbände </a:t>
            </a:r>
            <a:r>
              <a:rPr lang="de-DE" u="sng" dirty="0"/>
              <a:t>weitgehend nach eigenen Vorstellungen</a:t>
            </a:r>
            <a:r>
              <a:rPr lang="de-DE" dirty="0"/>
              <a:t> umzusetzen!</a:t>
            </a:r>
          </a:p>
        </p:txBody>
      </p:sp>
      <p:sp>
        <p:nvSpPr>
          <p:cNvPr id="11" name="Rechteck 10">
            <a:extLst>
              <a:ext uri="{FF2B5EF4-FFF2-40B4-BE49-F238E27FC236}">
                <a16:creationId xmlns:a16="http://schemas.microsoft.com/office/drawing/2014/main" id="{5E908465-C271-41D1-AA6A-9C93A586DB6C}"/>
              </a:ext>
            </a:extLst>
          </p:cNvPr>
          <p:cNvSpPr/>
          <p:nvPr/>
        </p:nvSpPr>
        <p:spPr>
          <a:xfrm>
            <a:off x="1558709" y="5228317"/>
            <a:ext cx="5383628" cy="646331"/>
          </a:xfrm>
          <a:prstGeom prst="rect">
            <a:avLst/>
          </a:prstGeom>
        </p:spPr>
        <p:txBody>
          <a:bodyPr wrap="square">
            <a:spAutoFit/>
          </a:bodyPr>
          <a:lstStyle/>
          <a:p>
            <a:pPr lvl="0">
              <a:defRPr/>
            </a:pPr>
            <a:r>
              <a:rPr lang="de-DE" sz="3600" b="1" dirty="0">
                <a:solidFill>
                  <a:prstClr val="black"/>
                </a:solidFill>
                <a:latin typeface="Arial" panose="020B0604020202020204" pitchFamily="34" charset="0"/>
                <a:cs typeface="Arial" panose="020B0604020202020204" pitchFamily="34" charset="0"/>
              </a:rPr>
              <a:t>Seien Sie das Volk!</a:t>
            </a:r>
          </a:p>
        </p:txBody>
      </p:sp>
      <p:pic>
        <p:nvPicPr>
          <p:cNvPr id="12" name="Grafik 11">
            <a:extLst>
              <a:ext uri="{FF2B5EF4-FFF2-40B4-BE49-F238E27FC236}">
                <a16:creationId xmlns:a16="http://schemas.microsoft.com/office/drawing/2014/main" id="{BBC27960-AE43-455F-A5D4-DA3325D1D4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811396">
            <a:off x="6819452" y="2709029"/>
            <a:ext cx="6406874" cy="1298403"/>
          </a:xfrm>
          <a:prstGeom prst="rect">
            <a:avLst/>
          </a:prstGeom>
        </p:spPr>
      </p:pic>
      <p:sp>
        <p:nvSpPr>
          <p:cNvPr id="13" name="Ellipse 12">
            <a:extLst>
              <a:ext uri="{FF2B5EF4-FFF2-40B4-BE49-F238E27FC236}">
                <a16:creationId xmlns:a16="http://schemas.microsoft.com/office/drawing/2014/main" id="{779DFC18-6343-47DF-8059-0E247D00B90F}"/>
              </a:ext>
            </a:extLst>
          </p:cNvPr>
          <p:cNvSpPr/>
          <p:nvPr/>
        </p:nvSpPr>
        <p:spPr>
          <a:xfrm rot="432332">
            <a:off x="9345017" y="1591495"/>
            <a:ext cx="1844262" cy="51724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Sprechblase: rechteckig mit abgerundeten Ecken 4">
            <a:extLst>
              <a:ext uri="{FF2B5EF4-FFF2-40B4-BE49-F238E27FC236}">
                <a16:creationId xmlns:a16="http://schemas.microsoft.com/office/drawing/2014/main" id="{BD6FFA79-E0F5-4652-BC89-F7A2F51E9091}"/>
              </a:ext>
            </a:extLst>
          </p:cNvPr>
          <p:cNvSpPr/>
          <p:nvPr/>
        </p:nvSpPr>
        <p:spPr>
          <a:xfrm>
            <a:off x="1109057" y="2213864"/>
            <a:ext cx="7872554" cy="2816186"/>
          </a:xfrm>
          <a:prstGeom prst="wedgeRoundRectCallout">
            <a:avLst>
              <a:gd name="adj1" fmla="val 59232"/>
              <a:gd name="adj2" fmla="val 705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“Damit gibt der Landtag das Heft des Handelns aus der Hand, und jene Ministerialbürokratie kommt zum Zuge, die schon den ersten, leblosen Gesetzesentwurf fabriziert hatte.</a:t>
            </a:r>
          </a:p>
          <a:p>
            <a:endParaRPr lang="de-DE" dirty="0"/>
          </a:p>
          <a:p>
            <a:r>
              <a:rPr lang="de-DE" dirty="0"/>
              <a:t>Es fällt auf, dass gerade im Bereich von Umweltminister Vogelsänger immer öfter mit Verordnung regiert wird, die jederzeit verändert werden können und den Bürger so zu Bittstellern degradieren.”</a:t>
            </a:r>
          </a:p>
          <a:p>
            <a:pPr algn="r"/>
            <a:r>
              <a:rPr lang="de-DE" dirty="0"/>
              <a:t>Ulrich Thiessen, MOZ</a:t>
            </a:r>
          </a:p>
        </p:txBody>
      </p:sp>
    </p:spTree>
    <p:extLst>
      <p:ext uri="{BB962C8B-B14F-4D97-AF65-F5344CB8AC3E}">
        <p14:creationId xmlns:p14="http://schemas.microsoft.com/office/powerpoint/2010/main" val="591825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Wie geht es weiter?</a:t>
            </a:r>
          </a:p>
        </p:txBody>
      </p:sp>
      <p:sp>
        <p:nvSpPr>
          <p:cNvPr id="12" name="Rechteck 11">
            <a:extLst>
              <a:ext uri="{FF2B5EF4-FFF2-40B4-BE49-F238E27FC236}">
                <a16:creationId xmlns:a16="http://schemas.microsoft.com/office/drawing/2014/main" id="{A4AA2AB8-EE4C-4466-9111-9119DB13B9AD}"/>
              </a:ext>
            </a:extLst>
          </p:cNvPr>
          <p:cNvSpPr/>
          <p:nvPr/>
        </p:nvSpPr>
        <p:spPr>
          <a:xfrm>
            <a:off x="640686" y="1463116"/>
            <a:ext cx="11147121" cy="4770537"/>
          </a:xfrm>
          <a:prstGeom prst="rect">
            <a:avLst/>
          </a:prstGeom>
        </p:spPr>
        <p:txBody>
          <a:bodyPr wrap="square">
            <a:spAutoFit/>
          </a:bodyPr>
          <a:lstStyle/>
          <a:p>
            <a:r>
              <a:rPr lang="de-DE" sz="2800" dirty="0">
                <a:solidFill>
                  <a:srgbClr val="000000"/>
                </a:solidFill>
                <a:latin typeface="Arial" panose="020B0604020202020204" pitchFamily="34" charset="0"/>
                <a:cs typeface="Arial" panose="020B0604020202020204" pitchFamily="34" charset="0"/>
              </a:rPr>
              <a:t>Es ist der Wille </a:t>
            </a:r>
            <a:r>
              <a:rPr lang="de-DE" sz="2800" b="1" u="sng" dirty="0">
                <a:solidFill>
                  <a:srgbClr val="000000"/>
                </a:solidFill>
                <a:latin typeface="Arial" panose="020B0604020202020204" pitchFamily="34" charset="0"/>
                <a:cs typeface="Arial" panose="020B0604020202020204" pitchFamily="34" charset="0"/>
              </a:rPr>
              <a:t>aller</a:t>
            </a:r>
            <a:r>
              <a:rPr lang="de-DE" sz="2800" dirty="0">
                <a:solidFill>
                  <a:srgbClr val="000000"/>
                </a:solidFill>
                <a:latin typeface="Arial" panose="020B0604020202020204" pitchFamily="34" charset="0"/>
                <a:cs typeface="Arial" panose="020B0604020202020204" pitchFamily="34" charset="0"/>
              </a:rPr>
              <a:t> Akteure</a:t>
            </a:r>
          </a:p>
          <a:p>
            <a:pPr algn="ctr"/>
            <a:endParaRPr lang="de-DE" sz="2800" b="1" dirty="0">
              <a:solidFill>
                <a:srgbClr val="000000"/>
              </a:solidFill>
              <a:latin typeface="Arial" panose="020B0604020202020204" pitchFamily="34" charset="0"/>
              <a:cs typeface="Arial" panose="020B0604020202020204" pitchFamily="34" charset="0"/>
            </a:endParaRPr>
          </a:p>
          <a:p>
            <a:pPr algn="ctr"/>
            <a:r>
              <a:rPr lang="de-DE" sz="2800" b="1" dirty="0">
                <a:solidFill>
                  <a:srgbClr val="000000"/>
                </a:solidFill>
                <a:latin typeface="Arial" panose="020B0604020202020204" pitchFamily="34" charset="0"/>
                <a:cs typeface="Arial" panose="020B0604020202020204" pitchFamily="34" charset="0"/>
              </a:rPr>
              <a:t>- FNB + StGB + LWT + </a:t>
            </a:r>
            <a:r>
              <a:rPr lang="de-DE" sz="2800" b="1" dirty="0">
                <a:solidFill>
                  <a:srgbClr val="C00000"/>
                </a:solidFill>
                <a:latin typeface="Arial" panose="020B0604020202020204" pitchFamily="34" charset="0"/>
                <a:cs typeface="Arial" panose="020B0604020202020204" pitchFamily="34" charset="0"/>
              </a:rPr>
              <a:t>Wasserabteilung des MLUL</a:t>
            </a:r>
            <a:r>
              <a:rPr lang="de-DE" sz="2800" b="1" dirty="0">
                <a:solidFill>
                  <a:srgbClr val="000000"/>
                </a:solidFill>
                <a:latin typeface="Arial" panose="020B0604020202020204" pitchFamily="34" charset="0"/>
                <a:cs typeface="Arial" panose="020B0604020202020204" pitchFamily="34" charset="0"/>
              </a:rPr>
              <a:t> -</a:t>
            </a:r>
          </a:p>
          <a:p>
            <a:endParaRPr lang="de-DE" sz="2800" dirty="0">
              <a:solidFill>
                <a:srgbClr val="000000"/>
              </a:solidFill>
              <a:latin typeface="Arial" panose="020B0604020202020204" pitchFamily="34" charset="0"/>
              <a:cs typeface="Arial" panose="020B0604020202020204" pitchFamily="34" charset="0"/>
            </a:endParaRPr>
          </a:p>
          <a:p>
            <a:r>
              <a:rPr lang="de-DE" sz="2800" dirty="0">
                <a:solidFill>
                  <a:srgbClr val="000000"/>
                </a:solidFill>
                <a:latin typeface="Arial" panose="020B0604020202020204" pitchFamily="34" charset="0"/>
                <a:cs typeface="Arial" panose="020B0604020202020204" pitchFamily="34" charset="0"/>
              </a:rPr>
              <a:t>dass das Änderungsgesetz in den kommenden 3 Jahren bis 2021 durch </a:t>
            </a:r>
            <a:r>
              <a:rPr lang="de-DE" sz="2800" u="sng" dirty="0">
                <a:solidFill>
                  <a:srgbClr val="C00000"/>
                </a:solidFill>
                <a:latin typeface="Arial" panose="020B0604020202020204" pitchFamily="34" charset="0"/>
                <a:cs typeface="Arial" panose="020B0604020202020204" pitchFamily="34" charset="0"/>
              </a:rPr>
              <a:t>eine gemeinsame Anstrengung</a:t>
            </a:r>
            <a:r>
              <a:rPr lang="de-DE" sz="2800" dirty="0">
                <a:solidFill>
                  <a:srgbClr val="000000"/>
                </a:solidFill>
                <a:latin typeface="Arial" panose="020B0604020202020204" pitchFamily="34" charset="0"/>
                <a:cs typeface="Arial" panose="020B0604020202020204" pitchFamily="34" charset="0"/>
              </a:rPr>
              <a:t> zum Erfolg geführt wird:</a:t>
            </a:r>
          </a:p>
          <a:p>
            <a:endParaRPr lang="de-DE" sz="2800" dirty="0">
              <a:solidFill>
                <a:srgbClr val="000000"/>
              </a:solidFill>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de-DE" sz="2800" dirty="0">
                <a:solidFill>
                  <a:srgbClr val="000000"/>
                </a:solidFill>
                <a:latin typeface="Arial" panose="020B0604020202020204" pitchFamily="34" charset="0"/>
                <a:cs typeface="Arial" panose="020B0604020202020204" pitchFamily="34" charset="0"/>
              </a:rPr>
              <a:t>„Tagung AG Wasser + MLUL“, gem. Organisation „Wasserkonvent“</a:t>
            </a:r>
          </a:p>
          <a:p>
            <a:pPr marL="342900" indent="-342900">
              <a:lnSpc>
                <a:spcPct val="150000"/>
              </a:lnSpc>
              <a:buFont typeface="Arial" panose="020B0604020202020204" pitchFamily="34" charset="0"/>
              <a:buChar char="•"/>
            </a:pPr>
            <a:r>
              <a:rPr lang="de-DE" sz="2800" dirty="0">
                <a:solidFill>
                  <a:srgbClr val="000000"/>
                </a:solidFill>
                <a:latin typeface="Arial" panose="020B0604020202020204" pitchFamily="34" charset="0"/>
                <a:cs typeface="Arial" panose="020B0604020202020204" pitchFamily="34" charset="0"/>
              </a:rPr>
              <a:t>Bearbeitung der verschiedenen Aspekte in einem Stufenverfahren</a:t>
            </a:r>
          </a:p>
          <a:p>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60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 Box 15"/>
          <p:cNvSpPr txBox="1">
            <a:spLocks noChangeArrowheads="1"/>
          </p:cNvSpPr>
          <p:nvPr/>
        </p:nvSpPr>
        <p:spPr bwMode="auto">
          <a:xfrm>
            <a:off x="739003" y="1477299"/>
            <a:ext cx="8534400"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Lucida Sans Unicode" pitchFamily="34" charset="0"/>
                <a:cs typeface="Lucida Sans Unicode" pitchFamily="34" charset="0"/>
              </a:defRPr>
            </a:lvl1pPr>
            <a:lvl2pPr marL="742950" indent="-285750">
              <a:defRPr>
                <a:solidFill>
                  <a:schemeClr val="tx1"/>
                </a:solidFill>
                <a:latin typeface="Arial" charset="0"/>
                <a:ea typeface="Lucida Sans Unicode" pitchFamily="34" charset="0"/>
                <a:cs typeface="Lucida Sans Unicode" pitchFamily="34" charset="0"/>
              </a:defRPr>
            </a:lvl2pPr>
            <a:lvl3pPr marL="1143000" indent="-228600">
              <a:defRPr>
                <a:solidFill>
                  <a:schemeClr val="tx1"/>
                </a:solidFill>
                <a:latin typeface="Arial" charset="0"/>
                <a:ea typeface="Lucida Sans Unicode" pitchFamily="34" charset="0"/>
                <a:cs typeface="Lucida Sans Unicode" pitchFamily="34" charset="0"/>
              </a:defRPr>
            </a:lvl3pPr>
            <a:lvl4pPr marL="1600200" indent="-228600">
              <a:defRPr>
                <a:solidFill>
                  <a:schemeClr val="tx1"/>
                </a:solidFill>
                <a:latin typeface="Arial" charset="0"/>
                <a:ea typeface="Lucida Sans Unicode" pitchFamily="34" charset="0"/>
                <a:cs typeface="Lucida Sans Unicode" pitchFamily="34" charset="0"/>
              </a:defRPr>
            </a:lvl4pPr>
            <a:lvl5pPr marL="2057400" indent="-228600">
              <a:defRPr>
                <a:solidFill>
                  <a:schemeClr val="tx1"/>
                </a:solidFill>
                <a:latin typeface="Arial" charset="0"/>
                <a:ea typeface="Lucida Sans Unicode"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9pPr>
          </a:lstStyle>
          <a:p>
            <a:pPr>
              <a:spcBef>
                <a:spcPct val="50000"/>
              </a:spcBef>
              <a:defRPr/>
            </a:pPr>
            <a:r>
              <a:rPr lang="de-DE" altLang="de-DE" sz="2400" b="1" dirty="0">
                <a:cs typeface="Arial" charset="0"/>
              </a:rPr>
              <a:t>Grundlage der Novelle:</a:t>
            </a:r>
            <a:endParaRPr lang="de-DE" altLang="de-DE" dirty="0">
              <a:cs typeface="Times New Roman" charset="0"/>
            </a:endParaRPr>
          </a:p>
        </p:txBody>
      </p:sp>
      <p:sp>
        <p:nvSpPr>
          <p:cNvPr id="5" name="Rechteck 4"/>
          <p:cNvSpPr/>
          <p:nvPr/>
        </p:nvSpPr>
        <p:spPr>
          <a:xfrm>
            <a:off x="1097531" y="2241562"/>
            <a:ext cx="9785765" cy="3416320"/>
          </a:xfrm>
          <a:prstGeom prst="rect">
            <a:avLst/>
          </a:prstGeom>
        </p:spPr>
        <p:txBody>
          <a:bodyPr wrap="square">
            <a:spAutoFit/>
          </a:bodyPr>
          <a:lstStyle/>
          <a:p>
            <a:r>
              <a:rPr lang="de-DE" sz="2400" dirty="0">
                <a:solidFill>
                  <a:srgbClr val="000000"/>
                </a:solidFill>
                <a:latin typeface="Arial" panose="020B0604020202020204" pitchFamily="34" charset="0"/>
                <a:cs typeface="Arial" panose="020B0604020202020204" pitchFamily="34" charset="0"/>
              </a:rPr>
              <a:t>„Das brandenburgische Wassergesetz wird novelliert und ein Interessenausgleich bei der konfliktträchtigen Organisation der Gewässerunterhaltung herbeigeführt.</a:t>
            </a:r>
          </a:p>
          <a:p>
            <a:r>
              <a:rPr lang="de-DE" sz="2400" dirty="0">
                <a:solidFill>
                  <a:srgbClr val="000000"/>
                </a:solidFill>
                <a:latin typeface="Arial" panose="020B0604020202020204" pitchFamily="34" charset="0"/>
                <a:cs typeface="Arial" panose="020B0604020202020204" pitchFamily="34" charset="0"/>
              </a:rPr>
              <a:t>Die Verteilung der Kosten für die Gewässerunterhaltung auf die Grundstückseigentümer soll gerechter gestaltet </a:t>
            </a:r>
            <a:r>
              <a:rPr lang="de-DE" sz="2400" dirty="0">
                <a:latin typeface="Arial" panose="020B0604020202020204" pitchFamily="34" charset="0"/>
                <a:cs typeface="Arial" panose="020B0604020202020204" pitchFamily="34" charset="0"/>
              </a:rPr>
              <a:t>sowie regionale Besonderheiten und das Verursacher- und Vorteilsprinzip stärker berücksichtigt werden.“</a:t>
            </a:r>
          </a:p>
          <a:p>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				Koalitionsvertrag von 2014, Seite 50 - 51 </a:t>
            </a:r>
          </a:p>
        </p:txBody>
      </p:sp>
      <p:pic>
        <p:nvPicPr>
          <p:cNvPr id="19" name="Grafik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04555" y="1183747"/>
            <a:ext cx="1148380" cy="425299"/>
          </a:xfrm>
          <a:prstGeom prst="rect">
            <a:avLst/>
          </a:prstGeom>
        </p:spPr>
      </p:pic>
      <p:pic>
        <p:nvPicPr>
          <p:cNvPr id="29" name="Grafik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49080" y="3528818"/>
            <a:ext cx="459331" cy="579720"/>
          </a:xfrm>
          <a:prstGeom prst="rect">
            <a:avLst/>
          </a:prstGeom>
        </p:spPr>
      </p:pic>
      <p:pic>
        <p:nvPicPr>
          <p:cNvPr id="30" name="Grafik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83903" y="1411592"/>
            <a:ext cx="789684" cy="789684"/>
          </a:xfrm>
          <a:prstGeom prst="rect">
            <a:avLst/>
          </a:prstGeom>
        </p:spPr>
      </p:pic>
      <p:pic>
        <p:nvPicPr>
          <p:cNvPr id="31" name="Grafik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183880" y="2770097"/>
            <a:ext cx="589730" cy="651840"/>
          </a:xfrm>
          <a:prstGeom prst="rect">
            <a:avLst/>
          </a:prstGeom>
        </p:spPr>
      </p:pic>
      <p:pic>
        <p:nvPicPr>
          <p:cNvPr id="32" name="Grafik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86530" y="5666208"/>
            <a:ext cx="784431" cy="504605"/>
          </a:xfrm>
          <a:prstGeom prst="rect">
            <a:avLst/>
          </a:prstGeom>
        </p:spPr>
      </p:pic>
      <p:pic>
        <p:nvPicPr>
          <p:cNvPr id="33" name="Grafik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243499" y="2102162"/>
            <a:ext cx="470493" cy="589468"/>
          </a:xfrm>
          <a:prstGeom prst="rect">
            <a:avLst/>
          </a:prstGeom>
        </p:spPr>
      </p:pic>
      <p:pic>
        <p:nvPicPr>
          <p:cNvPr id="34" name="Grafik 3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883296" y="4865377"/>
            <a:ext cx="1190899" cy="792505"/>
          </a:xfrm>
          <a:prstGeom prst="rect">
            <a:avLst/>
          </a:prstGeom>
        </p:spPr>
      </p:pic>
      <p:pic>
        <p:nvPicPr>
          <p:cNvPr id="35" name="Grafik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187764" y="4215882"/>
            <a:ext cx="581962" cy="598495"/>
          </a:xfrm>
          <a:prstGeom prst="rect">
            <a:avLst/>
          </a:prstGeom>
        </p:spPr>
      </p:pic>
      <p:sp>
        <p:nvSpPr>
          <p:cNvPr id="21" name="Rechteck 20"/>
          <p:cNvSpPr/>
          <p:nvPr/>
        </p:nvSpPr>
        <p:spPr>
          <a:xfrm>
            <a:off x="542971" y="369542"/>
            <a:ext cx="10344536" cy="523220"/>
          </a:xfrm>
          <a:prstGeom prst="rect">
            <a:avLst/>
          </a:prstGeom>
        </p:spPr>
        <p:txBody>
          <a:bodyPr wrap="square">
            <a:spAutoFit/>
          </a:bodyPr>
          <a:lstStyle/>
          <a:p>
            <a:r>
              <a:rPr lang="de-DE" sz="2800" b="1" dirty="0">
                <a:latin typeface="Arial" panose="020B0604020202020204" pitchFamily="34" charset="0"/>
                <a:cs typeface="Arial" panose="020B0604020202020204" pitchFamily="34" charset="0"/>
              </a:rPr>
              <a:t>Novelle wasserrechtlicher Vorschriften</a:t>
            </a:r>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036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 Box 15"/>
          <p:cNvSpPr txBox="1">
            <a:spLocks noChangeArrowheads="1"/>
          </p:cNvSpPr>
          <p:nvPr/>
        </p:nvSpPr>
        <p:spPr bwMode="auto">
          <a:xfrm>
            <a:off x="739003" y="1477299"/>
            <a:ext cx="8534400"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Lucida Sans Unicode" pitchFamily="34" charset="0"/>
                <a:cs typeface="Lucida Sans Unicode" pitchFamily="34" charset="0"/>
              </a:defRPr>
            </a:lvl1pPr>
            <a:lvl2pPr marL="742950" indent="-285750">
              <a:defRPr>
                <a:solidFill>
                  <a:schemeClr val="tx1"/>
                </a:solidFill>
                <a:latin typeface="Arial" charset="0"/>
                <a:ea typeface="Lucida Sans Unicode" pitchFamily="34" charset="0"/>
                <a:cs typeface="Lucida Sans Unicode" pitchFamily="34" charset="0"/>
              </a:defRPr>
            </a:lvl2pPr>
            <a:lvl3pPr marL="1143000" indent="-228600">
              <a:defRPr>
                <a:solidFill>
                  <a:schemeClr val="tx1"/>
                </a:solidFill>
                <a:latin typeface="Arial" charset="0"/>
                <a:ea typeface="Lucida Sans Unicode" pitchFamily="34" charset="0"/>
                <a:cs typeface="Lucida Sans Unicode" pitchFamily="34" charset="0"/>
              </a:defRPr>
            </a:lvl3pPr>
            <a:lvl4pPr marL="1600200" indent="-228600">
              <a:defRPr>
                <a:solidFill>
                  <a:schemeClr val="tx1"/>
                </a:solidFill>
                <a:latin typeface="Arial" charset="0"/>
                <a:ea typeface="Lucida Sans Unicode" pitchFamily="34" charset="0"/>
                <a:cs typeface="Lucida Sans Unicode" pitchFamily="34" charset="0"/>
              </a:defRPr>
            </a:lvl4pPr>
            <a:lvl5pPr marL="2057400" indent="-228600">
              <a:defRPr>
                <a:solidFill>
                  <a:schemeClr val="tx1"/>
                </a:solidFill>
                <a:latin typeface="Arial" charset="0"/>
                <a:ea typeface="Lucida Sans Unicode"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charset="0"/>
                <a:ea typeface="Lucida Sans Unicode" pitchFamily="34" charset="0"/>
                <a:cs typeface="Lucida Sans Unicode" pitchFamily="34" charset="0"/>
              </a:defRPr>
            </a:lvl9pPr>
          </a:lstStyle>
          <a:p>
            <a:pPr>
              <a:spcBef>
                <a:spcPct val="50000"/>
              </a:spcBef>
              <a:defRPr/>
            </a:pPr>
            <a:r>
              <a:rPr lang="de-DE" altLang="de-DE" sz="2400" b="1" dirty="0">
                <a:cs typeface="Arial" charset="0"/>
              </a:rPr>
              <a:t>Momentanes System:</a:t>
            </a:r>
            <a:endParaRPr lang="de-DE" altLang="de-DE" dirty="0">
              <a:cs typeface="Times New Roman" charset="0"/>
            </a:endParaRPr>
          </a:p>
        </p:txBody>
      </p:sp>
      <p:sp>
        <p:nvSpPr>
          <p:cNvPr id="5" name="Rechteck 4"/>
          <p:cNvSpPr/>
          <p:nvPr/>
        </p:nvSpPr>
        <p:spPr>
          <a:xfrm>
            <a:off x="1238520" y="4061300"/>
            <a:ext cx="9785765" cy="1200329"/>
          </a:xfrm>
          <a:prstGeom prst="rect">
            <a:avLst/>
          </a:prstGeom>
        </p:spPr>
        <p:txBody>
          <a:bodyPr wrap="square">
            <a:spAutoFit/>
          </a:bodyPr>
          <a:lstStyle/>
          <a:p>
            <a:r>
              <a:rPr lang="de-DE" sz="2400" dirty="0">
                <a:solidFill>
                  <a:srgbClr val="000000"/>
                </a:solidFill>
                <a:latin typeface="Arial" panose="020B0604020202020204" pitchFamily="34" charset="0"/>
                <a:cs typeface="Arial" panose="020B0604020202020204" pitchFamily="34" charset="0"/>
              </a:rPr>
              <a:t>Die Beiträge zu den GUV sind nicht differenziert!</a:t>
            </a:r>
          </a:p>
          <a:p>
            <a:r>
              <a:rPr lang="de-DE" sz="2400" dirty="0">
                <a:solidFill>
                  <a:srgbClr val="000000"/>
                </a:solidFill>
                <a:latin typeface="Arial" panose="020B0604020202020204" pitchFamily="34" charset="0"/>
                <a:cs typeface="Arial" panose="020B0604020202020204" pitchFamily="34" charset="0"/>
              </a:rPr>
              <a:t>Jede Nutzungsart zahlt unabhängig vom „Vorteil“ den selben Betrag!</a:t>
            </a:r>
          </a:p>
          <a:p>
            <a:r>
              <a:rPr lang="de-DE" sz="2400" dirty="0">
                <a:solidFill>
                  <a:srgbClr val="000000"/>
                </a:solidFill>
                <a:latin typeface="Arial" panose="020B0604020202020204" pitchFamily="34" charset="0"/>
                <a:cs typeface="Arial" panose="020B0604020202020204" pitchFamily="34" charset="0"/>
              </a:rPr>
              <a:t>(momentan zwischen 4,50 - 15,50 EUR/ha)</a:t>
            </a:r>
            <a:endParaRPr lang="de-DE" sz="2400" dirty="0">
              <a:latin typeface="Arial" panose="020B0604020202020204" pitchFamily="34" charset="0"/>
              <a:cs typeface="Arial" panose="020B0604020202020204" pitchFamily="34" charset="0"/>
            </a:endParaRPr>
          </a:p>
        </p:txBody>
      </p:sp>
      <p:pic>
        <p:nvPicPr>
          <p:cNvPr id="19" name="Grafik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04555" y="1183747"/>
            <a:ext cx="1148380" cy="425299"/>
          </a:xfrm>
          <a:prstGeom prst="rect">
            <a:avLst/>
          </a:prstGeom>
        </p:spPr>
      </p:pic>
      <p:pic>
        <p:nvPicPr>
          <p:cNvPr id="29" name="Grafik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49080" y="3528818"/>
            <a:ext cx="459331" cy="579720"/>
          </a:xfrm>
          <a:prstGeom prst="rect">
            <a:avLst/>
          </a:prstGeom>
        </p:spPr>
      </p:pic>
      <p:pic>
        <p:nvPicPr>
          <p:cNvPr id="30" name="Grafik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83903" y="1411592"/>
            <a:ext cx="789684" cy="789684"/>
          </a:xfrm>
          <a:prstGeom prst="rect">
            <a:avLst/>
          </a:prstGeom>
        </p:spPr>
      </p:pic>
      <p:pic>
        <p:nvPicPr>
          <p:cNvPr id="31" name="Grafik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183880" y="2770097"/>
            <a:ext cx="589730" cy="651840"/>
          </a:xfrm>
          <a:prstGeom prst="rect">
            <a:avLst/>
          </a:prstGeom>
        </p:spPr>
      </p:pic>
      <p:pic>
        <p:nvPicPr>
          <p:cNvPr id="32" name="Grafik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86530" y="5666208"/>
            <a:ext cx="784431" cy="504605"/>
          </a:xfrm>
          <a:prstGeom prst="rect">
            <a:avLst/>
          </a:prstGeom>
        </p:spPr>
      </p:pic>
      <p:pic>
        <p:nvPicPr>
          <p:cNvPr id="33" name="Grafik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243499" y="2102162"/>
            <a:ext cx="470493" cy="589468"/>
          </a:xfrm>
          <a:prstGeom prst="rect">
            <a:avLst/>
          </a:prstGeom>
        </p:spPr>
      </p:pic>
      <p:pic>
        <p:nvPicPr>
          <p:cNvPr id="34" name="Grafik 3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883296" y="4865377"/>
            <a:ext cx="1190899" cy="792505"/>
          </a:xfrm>
          <a:prstGeom prst="rect">
            <a:avLst/>
          </a:prstGeom>
        </p:spPr>
      </p:pic>
      <p:pic>
        <p:nvPicPr>
          <p:cNvPr id="35" name="Grafik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187764" y="4215882"/>
            <a:ext cx="581962" cy="598495"/>
          </a:xfrm>
          <a:prstGeom prst="rect">
            <a:avLst/>
          </a:prstGeom>
        </p:spPr>
      </p:pic>
      <p:sp>
        <p:nvSpPr>
          <p:cNvPr id="21" name="Rechteck 20"/>
          <p:cNvSpPr/>
          <p:nvPr/>
        </p:nvSpPr>
        <p:spPr>
          <a:xfrm>
            <a:off x="542971" y="369542"/>
            <a:ext cx="10344536" cy="523220"/>
          </a:xfrm>
          <a:prstGeom prst="rect">
            <a:avLst/>
          </a:prstGeom>
        </p:spPr>
        <p:txBody>
          <a:bodyPr wrap="square">
            <a:spAutoFit/>
          </a:bodyPr>
          <a:lstStyle/>
          <a:p>
            <a:r>
              <a:rPr lang="de-DE" sz="2800" b="1" dirty="0">
                <a:latin typeface="Arial" panose="020B0604020202020204" pitchFamily="34" charset="0"/>
                <a:cs typeface="Arial" panose="020B0604020202020204" pitchFamily="34" charset="0"/>
              </a:rPr>
              <a:t>Novelle wasserrechtlicher Vorschriften</a:t>
            </a:r>
            <a:endParaRPr lang="de-DE" sz="2800" dirty="0">
              <a:latin typeface="Arial" panose="020B0604020202020204" pitchFamily="34" charset="0"/>
              <a:cs typeface="Arial" panose="020B0604020202020204" pitchFamily="34" charset="0"/>
            </a:endParaRPr>
          </a:p>
        </p:txBody>
      </p:sp>
      <p:sp>
        <p:nvSpPr>
          <p:cNvPr id="17" name="Rechteck 16"/>
          <p:cNvSpPr/>
          <p:nvPr/>
        </p:nvSpPr>
        <p:spPr>
          <a:xfrm>
            <a:off x="1238520" y="2548134"/>
            <a:ext cx="9785765" cy="830997"/>
          </a:xfrm>
          <a:prstGeom prst="rect">
            <a:avLst/>
          </a:prstGeom>
        </p:spPr>
        <p:txBody>
          <a:bodyPr wrap="square">
            <a:spAutoFit/>
          </a:bodyPr>
          <a:lstStyle/>
          <a:p>
            <a:r>
              <a:rPr lang="de-DE" sz="2400" dirty="0">
                <a:solidFill>
                  <a:srgbClr val="000000"/>
                </a:solidFill>
                <a:latin typeface="Arial" panose="020B0604020202020204" pitchFamily="34" charset="0"/>
                <a:cs typeface="Arial" panose="020B0604020202020204" pitchFamily="34" charset="0"/>
              </a:rPr>
              <a:t>Grundeigentümer sind NICHT Mitglied in den GUV!</a:t>
            </a:r>
          </a:p>
          <a:p>
            <a:r>
              <a:rPr lang="de-DE" sz="2400" dirty="0">
                <a:solidFill>
                  <a:srgbClr val="000000"/>
                </a:solidFill>
                <a:latin typeface="Arial" panose="020B0604020202020204" pitchFamily="34" charset="0"/>
                <a:cs typeface="Arial" panose="020B0604020202020204" pitchFamily="34" charset="0"/>
              </a:rPr>
              <a:t>Sie werden durch die Kommunen vertreten!</a:t>
            </a: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00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Dittes Gesetz zur Änderung der wasserrechtlichen Vorschriften</a:t>
            </a:r>
          </a:p>
        </p:txBody>
      </p:sp>
      <p:sp>
        <p:nvSpPr>
          <p:cNvPr id="2" name="Rechteck 1">
            <a:extLst>
              <a:ext uri="{FF2B5EF4-FFF2-40B4-BE49-F238E27FC236}">
                <a16:creationId xmlns:a16="http://schemas.microsoft.com/office/drawing/2014/main" id="{34D19652-2BA7-42AB-BC76-06AE8A8695B0}"/>
              </a:ext>
            </a:extLst>
          </p:cNvPr>
          <p:cNvSpPr/>
          <p:nvPr/>
        </p:nvSpPr>
        <p:spPr>
          <a:xfrm>
            <a:off x="5513033" y="1474381"/>
            <a:ext cx="6223247" cy="646331"/>
          </a:xfrm>
          <a:prstGeom prst="rect">
            <a:avLst/>
          </a:prstGeom>
        </p:spPr>
        <p:txBody>
          <a:bodyPr wrap="square">
            <a:spAutoFit/>
          </a:bodyPr>
          <a:lstStyle/>
          <a:p>
            <a:r>
              <a:rPr lang="de-DE" sz="2000" b="1" dirty="0"/>
              <a:t>„Das Wasser und das Volk kann man nicht zurückhalten!“</a:t>
            </a:r>
            <a:endParaRPr lang="de-DE" sz="2000" dirty="0"/>
          </a:p>
          <a:p>
            <a:pPr algn="r"/>
            <a:r>
              <a:rPr lang="de-DE" sz="1600" dirty="0"/>
              <a:t>Wolfgang Roick, MdL</a:t>
            </a:r>
          </a:p>
        </p:txBody>
      </p:sp>
      <p:sp>
        <p:nvSpPr>
          <p:cNvPr id="3" name="Rechteck 2">
            <a:extLst>
              <a:ext uri="{FF2B5EF4-FFF2-40B4-BE49-F238E27FC236}">
                <a16:creationId xmlns:a16="http://schemas.microsoft.com/office/drawing/2014/main" id="{DF55A86F-4CF2-4E9B-820F-EF6AAD236E09}"/>
              </a:ext>
            </a:extLst>
          </p:cNvPr>
          <p:cNvSpPr/>
          <p:nvPr/>
        </p:nvSpPr>
        <p:spPr>
          <a:xfrm>
            <a:off x="541538" y="2535342"/>
            <a:ext cx="11194742" cy="3416320"/>
          </a:xfrm>
          <a:prstGeom prst="rect">
            <a:avLst/>
          </a:prstGeom>
        </p:spPr>
        <p:txBody>
          <a:bodyPr wrap="square">
            <a:spAutoFit/>
          </a:bodyPr>
          <a:lstStyle/>
          <a:p>
            <a:r>
              <a:rPr lang="de-DE" dirty="0"/>
              <a:t>a) Das Änderungsgesetz trat zum </a:t>
            </a:r>
            <a:r>
              <a:rPr lang="de-DE" i="1" dirty="0">
                <a:solidFill>
                  <a:srgbClr val="C00000"/>
                </a:solidFill>
              </a:rPr>
              <a:t>05. Dezember 2017 </a:t>
            </a:r>
            <a:r>
              <a:rPr lang="de-DE" dirty="0"/>
              <a:t>in Kraft (verkündet am 04.12.2017)!</a:t>
            </a:r>
          </a:p>
          <a:p>
            <a:endParaRPr lang="de-DE" dirty="0"/>
          </a:p>
          <a:p>
            <a:r>
              <a:rPr lang="de-DE" dirty="0"/>
              <a:t>b) Diejenigen Regelungen im dann geänderten Gesetz, die sich auf die Regelung im Rahmen der Unterhaltung der </a:t>
            </a:r>
            <a:r>
              <a:rPr lang="de-DE" i="1" dirty="0">
                <a:solidFill>
                  <a:srgbClr val="C00000"/>
                </a:solidFill>
              </a:rPr>
              <a:t>Schöpfwerke</a:t>
            </a:r>
            <a:r>
              <a:rPr lang="de-DE" dirty="0"/>
              <a:t> beziehen, werden zum </a:t>
            </a:r>
            <a:r>
              <a:rPr lang="de-DE" i="1" dirty="0">
                <a:solidFill>
                  <a:srgbClr val="C00000"/>
                </a:solidFill>
              </a:rPr>
              <a:t>1. Januar 2019 </a:t>
            </a:r>
            <a:r>
              <a:rPr lang="de-DE" dirty="0"/>
              <a:t>in Kraft treten.</a:t>
            </a:r>
          </a:p>
          <a:p>
            <a:endParaRPr lang="de-DE" dirty="0"/>
          </a:p>
          <a:p>
            <a:r>
              <a:rPr lang="de-DE" dirty="0"/>
              <a:t>c) Diejenigen Regelungen (u.a. </a:t>
            </a:r>
            <a:r>
              <a:rPr lang="de-DE" i="1" dirty="0">
                <a:solidFill>
                  <a:srgbClr val="C00000"/>
                </a:solidFill>
              </a:rPr>
              <a:t>Mitgliedschaft</a:t>
            </a:r>
            <a:r>
              <a:rPr lang="de-DE" dirty="0"/>
              <a:t>), die sich auf das dann geänderte "Gesetz über die Bildung von Gewässerunterhaltungsverbänden" (Art. 2 des Änderungsgesetzes) beziehen, werden zum </a:t>
            </a:r>
            <a:r>
              <a:rPr lang="de-DE" i="1" dirty="0">
                <a:solidFill>
                  <a:srgbClr val="C00000"/>
                </a:solidFill>
              </a:rPr>
              <a:t>1. Januar 2019 </a:t>
            </a:r>
            <a:r>
              <a:rPr lang="de-DE" dirty="0"/>
              <a:t>in Kraft treten. Aber: Eigentümer müssen den Antrag bis zum 01.07. der Vorjahres stellen, </a:t>
            </a:r>
            <a:r>
              <a:rPr lang="de-DE" i="1" dirty="0">
                <a:solidFill>
                  <a:srgbClr val="C00000"/>
                </a:solidFill>
              </a:rPr>
              <a:t>somit erstmalig bis zum 01.07.2018</a:t>
            </a:r>
            <a:r>
              <a:rPr lang="de-DE" dirty="0"/>
              <a:t>!</a:t>
            </a:r>
          </a:p>
          <a:p>
            <a:endParaRPr lang="de-DE" dirty="0"/>
          </a:p>
          <a:p>
            <a:r>
              <a:rPr lang="de-DE" dirty="0"/>
              <a:t>d) Alle diejenigen Änderungen im dann gültigen BbgWG, die sich auf eine zukünftig „wie auch immer geregelte </a:t>
            </a:r>
            <a:r>
              <a:rPr lang="de-DE" i="1" dirty="0">
                <a:solidFill>
                  <a:srgbClr val="C00000"/>
                </a:solidFill>
              </a:rPr>
              <a:t>Beitragsdifferenzierung</a:t>
            </a:r>
            <a:r>
              <a:rPr lang="de-DE" dirty="0"/>
              <a:t>“ beziehen (Art. 1 des Änderungsgesetzes), werden mit Wirkung zum </a:t>
            </a:r>
            <a:r>
              <a:rPr lang="de-DE" i="1" dirty="0">
                <a:solidFill>
                  <a:srgbClr val="C00000"/>
                </a:solidFill>
              </a:rPr>
              <a:t>1. Januar 2021 </a:t>
            </a:r>
            <a:r>
              <a:rPr lang="de-DE" dirty="0"/>
              <a:t>in Kraft treten.</a:t>
            </a:r>
          </a:p>
        </p:txBody>
      </p:sp>
    </p:spTree>
    <p:extLst>
      <p:ext uri="{BB962C8B-B14F-4D97-AF65-F5344CB8AC3E}">
        <p14:creationId xmlns:p14="http://schemas.microsoft.com/office/powerpoint/2010/main" val="120764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541538" y="382561"/>
            <a:ext cx="7790218"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Regelung zu Schöpfwerken</a:t>
            </a:r>
          </a:p>
        </p:txBody>
      </p:sp>
      <p:sp>
        <p:nvSpPr>
          <p:cNvPr id="3" name="Rechteck 2">
            <a:extLst>
              <a:ext uri="{FF2B5EF4-FFF2-40B4-BE49-F238E27FC236}">
                <a16:creationId xmlns:a16="http://schemas.microsoft.com/office/drawing/2014/main" id="{DF55A86F-4CF2-4E9B-820F-EF6AAD236E09}"/>
              </a:ext>
            </a:extLst>
          </p:cNvPr>
          <p:cNvSpPr/>
          <p:nvPr/>
        </p:nvSpPr>
        <p:spPr>
          <a:xfrm>
            <a:off x="674702" y="1553621"/>
            <a:ext cx="11194742" cy="4247317"/>
          </a:xfrm>
          <a:prstGeom prst="rect">
            <a:avLst/>
          </a:prstGeom>
        </p:spPr>
        <p:txBody>
          <a:bodyPr wrap="square">
            <a:spAutoFit/>
          </a:bodyPr>
          <a:lstStyle/>
          <a:p>
            <a:r>
              <a:rPr lang="de-DE" dirty="0">
                <a:solidFill>
                  <a:schemeClr val="bg1">
                    <a:lumMod val="65000"/>
                  </a:schemeClr>
                </a:solidFill>
              </a:rPr>
              <a:t>b) Diejenigen Regelungen im dann geänderten Gesetz, die sich auf die Regelung im Rahmen der Unterhaltung der </a:t>
            </a:r>
            <a:r>
              <a:rPr lang="de-DE" i="1" dirty="0">
                <a:solidFill>
                  <a:schemeClr val="bg1">
                    <a:lumMod val="65000"/>
                  </a:schemeClr>
                </a:solidFill>
              </a:rPr>
              <a:t>Schöpfwerke</a:t>
            </a:r>
            <a:r>
              <a:rPr lang="de-DE" dirty="0">
                <a:solidFill>
                  <a:schemeClr val="bg1">
                    <a:lumMod val="65000"/>
                  </a:schemeClr>
                </a:solidFill>
              </a:rPr>
              <a:t> beziehen, werden zum </a:t>
            </a:r>
            <a:r>
              <a:rPr lang="de-DE" i="1" dirty="0">
                <a:solidFill>
                  <a:srgbClr val="C00000"/>
                </a:solidFill>
              </a:rPr>
              <a:t>1. Januar 2019 </a:t>
            </a:r>
            <a:r>
              <a:rPr lang="de-DE" dirty="0">
                <a:solidFill>
                  <a:schemeClr val="bg1">
                    <a:lumMod val="65000"/>
                  </a:schemeClr>
                </a:solidFill>
              </a:rPr>
              <a:t>in Kraft treten.</a:t>
            </a:r>
          </a:p>
          <a:p>
            <a:endParaRPr lang="de-DE" dirty="0"/>
          </a:p>
          <a:p>
            <a:r>
              <a:rPr lang="de-DE" dirty="0"/>
              <a:t>Regelungsgegenstand:</a:t>
            </a:r>
          </a:p>
          <a:p>
            <a:endParaRPr lang="de-DE" dirty="0"/>
          </a:p>
          <a:p>
            <a:r>
              <a:rPr lang="de-DE" dirty="0"/>
              <a:t>§80 BbgWG: „(1b) „(1b) Die Kosten für die Unterhaltung und den Betrieb von Schöpfwerken und Stauanlagen im Sinne des § 78 Absatz 3 Satz 1 durch die Gewässerunterhaltungsverbände sind </a:t>
            </a:r>
            <a:r>
              <a:rPr lang="de-DE" i="1" dirty="0">
                <a:solidFill>
                  <a:srgbClr val="C00000"/>
                </a:solidFill>
              </a:rPr>
              <a:t>unselbstständiger Bestandteil der Gewässerunterhaltungskosten</a:t>
            </a:r>
            <a:r>
              <a:rPr lang="de-DE" dirty="0"/>
              <a:t>. Die Gewässerunterhaltungsverbände treffen durch Satzung oder Vereinbarung abweichende Regelungen, soweit dies zur Vermeidung unverhältnismäßiger Belastungen erforderlich ist.“</a:t>
            </a:r>
          </a:p>
          <a:p>
            <a:endParaRPr lang="de-DE" dirty="0"/>
          </a:p>
          <a:p>
            <a:r>
              <a:rPr lang="de-DE" dirty="0"/>
              <a:t>§ 81 BbgWG: „Kostenbeteiligung des Landes“</a:t>
            </a:r>
          </a:p>
          <a:p>
            <a:r>
              <a:rPr lang="de-DE" dirty="0"/>
              <a:t>Das Land kann sich an den Aufwendungen für die Unterhaltung der Gewässer II. Ordnung einschließlich der Kosten für den Betrieb und die Unterhaltung der Schöpfwerke und Stauanlagen </a:t>
            </a:r>
            <a:r>
              <a:rPr lang="de-DE" i="1" dirty="0">
                <a:solidFill>
                  <a:srgbClr val="C00000"/>
                </a:solidFill>
              </a:rPr>
              <a:t>im Rahmen verfügbarer Haushaltsmittel</a:t>
            </a:r>
            <a:r>
              <a:rPr lang="de-DE" dirty="0"/>
              <a:t> aus dem Aufkommen des Wassernutzungsentgelts und der Abwasserabgabe unter Beachtung der Zweckbindungen beteiligen, </a:t>
            </a:r>
            <a:r>
              <a:rPr lang="de-DE" i="1" dirty="0">
                <a:solidFill>
                  <a:srgbClr val="C00000"/>
                </a:solidFill>
              </a:rPr>
              <a:t>soweit hieran ein besonderes öffentliches Interesse</a:t>
            </a:r>
            <a:r>
              <a:rPr lang="de-DE" dirty="0"/>
              <a:t> besteht.</a:t>
            </a:r>
          </a:p>
        </p:txBody>
      </p:sp>
    </p:spTree>
    <p:extLst>
      <p:ext uri="{BB962C8B-B14F-4D97-AF65-F5344CB8AC3E}">
        <p14:creationId xmlns:p14="http://schemas.microsoft.com/office/powerpoint/2010/main" val="16650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Regelung zur Mitgliedschaft</a:t>
            </a:r>
          </a:p>
        </p:txBody>
      </p:sp>
      <p:sp>
        <p:nvSpPr>
          <p:cNvPr id="3" name="Rechteck 2">
            <a:extLst>
              <a:ext uri="{FF2B5EF4-FFF2-40B4-BE49-F238E27FC236}">
                <a16:creationId xmlns:a16="http://schemas.microsoft.com/office/drawing/2014/main" id="{DF55A86F-4CF2-4E9B-820F-EF6AAD236E09}"/>
              </a:ext>
            </a:extLst>
          </p:cNvPr>
          <p:cNvSpPr/>
          <p:nvPr/>
        </p:nvSpPr>
        <p:spPr>
          <a:xfrm>
            <a:off x="612560" y="1494212"/>
            <a:ext cx="11194742" cy="4524315"/>
          </a:xfrm>
          <a:prstGeom prst="rect">
            <a:avLst/>
          </a:prstGeom>
        </p:spPr>
        <p:txBody>
          <a:bodyPr wrap="square">
            <a:spAutoFit/>
          </a:bodyPr>
          <a:lstStyle/>
          <a:p>
            <a:r>
              <a:rPr lang="de-DE" dirty="0">
                <a:solidFill>
                  <a:schemeClr val="bg1">
                    <a:lumMod val="65000"/>
                  </a:schemeClr>
                </a:solidFill>
              </a:rPr>
              <a:t>c) Diejenigen Regelungen (u.a. </a:t>
            </a:r>
            <a:r>
              <a:rPr lang="de-DE" i="1" dirty="0">
                <a:solidFill>
                  <a:schemeClr val="bg1">
                    <a:lumMod val="65000"/>
                  </a:schemeClr>
                </a:solidFill>
              </a:rPr>
              <a:t>Mitgliedschaft</a:t>
            </a:r>
            <a:r>
              <a:rPr lang="de-DE" dirty="0">
                <a:solidFill>
                  <a:schemeClr val="bg1">
                    <a:lumMod val="65000"/>
                  </a:schemeClr>
                </a:solidFill>
              </a:rPr>
              <a:t>), die sich auf das dann geänderte "Gesetz über die Bildung von Gewässerunterhaltungsverbänden" (Art. 2 des Änderungsgesetzes) beziehen, werden zum </a:t>
            </a:r>
            <a:r>
              <a:rPr lang="de-DE" i="1" dirty="0">
                <a:solidFill>
                  <a:srgbClr val="C00000"/>
                </a:solidFill>
              </a:rPr>
              <a:t>1. Januar 2019 </a:t>
            </a:r>
            <a:r>
              <a:rPr lang="de-DE" dirty="0">
                <a:solidFill>
                  <a:schemeClr val="bg1">
                    <a:lumMod val="65000"/>
                  </a:schemeClr>
                </a:solidFill>
              </a:rPr>
              <a:t>in Kraft treten. Aber: Eigentümer müssen den Antrag bis zum 01.07. der Vorjahres stellen, </a:t>
            </a:r>
            <a:r>
              <a:rPr lang="de-DE" i="1" dirty="0">
                <a:solidFill>
                  <a:schemeClr val="bg1">
                    <a:lumMod val="65000"/>
                  </a:schemeClr>
                </a:solidFill>
              </a:rPr>
              <a:t>somit erstmalig bis zum </a:t>
            </a:r>
            <a:r>
              <a:rPr lang="de-DE" i="1" dirty="0">
                <a:solidFill>
                  <a:srgbClr val="C00000"/>
                </a:solidFill>
              </a:rPr>
              <a:t>01.07.2018</a:t>
            </a:r>
            <a:r>
              <a:rPr lang="de-DE" dirty="0">
                <a:solidFill>
                  <a:schemeClr val="bg1">
                    <a:lumMod val="65000"/>
                  </a:schemeClr>
                </a:solidFill>
              </a:rPr>
              <a:t>!</a:t>
            </a:r>
          </a:p>
          <a:p>
            <a:endParaRPr lang="de-DE" dirty="0"/>
          </a:p>
          <a:p>
            <a:r>
              <a:rPr lang="de-DE" dirty="0"/>
              <a:t>Regelungsgenstand im „Gesetzes über die Bildung von Gewässerunterhaltungsverbänden“:</a:t>
            </a:r>
          </a:p>
          <a:p>
            <a:endParaRPr lang="de-DE" dirty="0"/>
          </a:p>
          <a:p>
            <a:r>
              <a:rPr lang="de-DE" dirty="0"/>
              <a:t>(1) Mitglieder der Gewässerunterhaltungsverbände sind:</a:t>
            </a:r>
          </a:p>
          <a:p>
            <a:pPr lvl="1"/>
            <a:r>
              <a:rPr lang="de-DE" dirty="0"/>
              <a:t>1. der Bund, das Land und die sonstigen Gebietskörperschaften für ihre Grundstücke,</a:t>
            </a:r>
          </a:p>
          <a:p>
            <a:pPr lvl="1"/>
            <a:r>
              <a:rPr lang="de-DE" dirty="0"/>
              <a:t>2. </a:t>
            </a:r>
            <a:r>
              <a:rPr lang="de-DE" dirty="0">
                <a:solidFill>
                  <a:srgbClr val="C00000"/>
                </a:solidFill>
              </a:rPr>
              <a:t>Eigentümer von Grundstücken auf Antrag</a:t>
            </a:r>
            <a:r>
              <a:rPr lang="de-DE" dirty="0"/>
              <a:t>,</a:t>
            </a:r>
          </a:p>
          <a:p>
            <a:pPr lvl="1"/>
            <a:r>
              <a:rPr lang="de-DE" dirty="0"/>
              <a:t>3. die Gemeinden für alle übrigen Grundstücke im Verbandsgebiet.</a:t>
            </a:r>
          </a:p>
          <a:p>
            <a:endParaRPr lang="de-DE" dirty="0"/>
          </a:p>
          <a:p>
            <a:r>
              <a:rPr lang="de-DE" dirty="0"/>
              <a:t>(1a) Eigentümer von Grundstücken im Verbandsgebiet </a:t>
            </a:r>
            <a:r>
              <a:rPr lang="de-DE" dirty="0">
                <a:solidFill>
                  <a:srgbClr val="C00000"/>
                </a:solidFill>
              </a:rPr>
              <a:t>sind auf Antrag</a:t>
            </a:r>
            <a:r>
              <a:rPr lang="de-DE" dirty="0"/>
              <a:t> als Mitglied aufzunehmen und zu entlassen.</a:t>
            </a:r>
          </a:p>
          <a:p>
            <a:r>
              <a:rPr lang="de-DE" dirty="0"/>
              <a:t>Die Aufnahme und Entlassung erfolgt zum 1. Januar des Kalenderjahres. Der Antrag ist bis zum </a:t>
            </a:r>
            <a:r>
              <a:rPr lang="de-DE" dirty="0">
                <a:solidFill>
                  <a:srgbClr val="C00000"/>
                </a:solidFill>
              </a:rPr>
              <a:t>1. Juli des Vorjahres</a:t>
            </a:r>
            <a:r>
              <a:rPr lang="de-DE" dirty="0"/>
              <a:t> zu stellen.</a:t>
            </a:r>
          </a:p>
          <a:p>
            <a:r>
              <a:rPr lang="de-DE" dirty="0"/>
              <a:t>Der Antragsteller ist verpflichtet, gegenüber dem Verband die Antragsvoraussetzungen nachzuweisen und ihren Wegfall dem Verband unverzüglich mitzuteilen.</a:t>
            </a:r>
          </a:p>
        </p:txBody>
      </p:sp>
    </p:spTree>
    <p:extLst>
      <p:ext uri="{BB962C8B-B14F-4D97-AF65-F5344CB8AC3E}">
        <p14:creationId xmlns:p14="http://schemas.microsoft.com/office/powerpoint/2010/main" val="211038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Regelung zur „Beitragsdifferenzierung“</a:t>
            </a:r>
          </a:p>
        </p:txBody>
      </p:sp>
      <p:sp>
        <p:nvSpPr>
          <p:cNvPr id="3" name="Rechteck 2">
            <a:extLst>
              <a:ext uri="{FF2B5EF4-FFF2-40B4-BE49-F238E27FC236}">
                <a16:creationId xmlns:a16="http://schemas.microsoft.com/office/drawing/2014/main" id="{DF55A86F-4CF2-4E9B-820F-EF6AAD236E09}"/>
              </a:ext>
            </a:extLst>
          </p:cNvPr>
          <p:cNvSpPr/>
          <p:nvPr/>
        </p:nvSpPr>
        <p:spPr>
          <a:xfrm>
            <a:off x="763480" y="1287091"/>
            <a:ext cx="2210539" cy="369332"/>
          </a:xfrm>
          <a:prstGeom prst="rect">
            <a:avLst/>
          </a:prstGeom>
        </p:spPr>
        <p:txBody>
          <a:bodyPr wrap="square">
            <a:spAutoFit/>
          </a:bodyPr>
          <a:lstStyle/>
          <a:p>
            <a:r>
              <a:rPr lang="de-DE" dirty="0"/>
              <a:t>… was wir wollten:</a:t>
            </a:r>
          </a:p>
        </p:txBody>
      </p:sp>
      <p:sp>
        <p:nvSpPr>
          <p:cNvPr id="11" name="Rechteck 10">
            <a:extLst>
              <a:ext uri="{FF2B5EF4-FFF2-40B4-BE49-F238E27FC236}">
                <a16:creationId xmlns:a16="http://schemas.microsoft.com/office/drawing/2014/main" id="{F5EFA277-4985-4D11-AB32-F2DAEAA4C32E}"/>
              </a:ext>
            </a:extLst>
          </p:cNvPr>
          <p:cNvSpPr/>
          <p:nvPr/>
        </p:nvSpPr>
        <p:spPr>
          <a:xfrm>
            <a:off x="288462" y="1687843"/>
            <a:ext cx="10572637" cy="4444294"/>
          </a:xfrm>
          <a:prstGeom prst="rect">
            <a:avLst/>
          </a:prstGeom>
        </p:spPr>
        <p:txBody>
          <a:bodyPr wrap="square">
            <a:spAutoFit/>
          </a:bodyPr>
          <a:lstStyle/>
          <a:p>
            <a:pPr marL="449580" algn="just">
              <a:lnSpc>
                <a:spcPct val="120000"/>
              </a:lnSpc>
              <a:spcBef>
                <a:spcPts val="600"/>
              </a:spcBef>
              <a:spcAft>
                <a:spcPts val="600"/>
              </a:spcAft>
            </a:pPr>
            <a:r>
              <a:rPr lang="de-DE" sz="2800" b="1" u="sng" dirty="0">
                <a:latin typeface="Arial" panose="020B0604020202020204" pitchFamily="34" charset="0"/>
                <a:ea typeface="Calibri" panose="020F0502020204030204" pitchFamily="34" charset="0"/>
                <a:cs typeface="Arial" panose="020B0604020202020204" pitchFamily="34" charset="0"/>
              </a:rPr>
              <a:t>Landwirtschaft: Faktor 1,0</a:t>
            </a:r>
            <a:endParaRPr lang="de-DE" sz="2800" dirty="0">
              <a:latin typeface="Arial" panose="020B0604020202020204" pitchFamily="34" charset="0"/>
              <a:ea typeface="Calibri" panose="020F0502020204030204" pitchFamily="34" charset="0"/>
              <a:cs typeface="Times New Roman" panose="02020603050405020304" pitchFamily="18" charset="0"/>
            </a:endParaRPr>
          </a:p>
          <a:p>
            <a:pPr marL="449580" algn="just">
              <a:lnSpc>
                <a:spcPct val="120000"/>
              </a:lnSpc>
              <a:spcBef>
                <a:spcPts val="600"/>
              </a:spcBef>
              <a:spcAft>
                <a:spcPts val="600"/>
              </a:spcAft>
            </a:pPr>
            <a:r>
              <a:rPr lang="de-DE" sz="1000" dirty="0">
                <a:latin typeface="Arial" panose="020B0604020202020204" pitchFamily="34" charset="0"/>
                <a:ea typeface="Calibri" panose="020F0502020204030204" pitchFamily="34" charset="0"/>
                <a:cs typeface="Arial" panose="020B0604020202020204" pitchFamily="34" charset="0"/>
              </a:rPr>
              <a:t>Ausgehend von der flächenmäßig größten Nutzungsart (Landwirtschaft) und den auch historisch engen Funktionszusammenhängen zwischen Landwirtschaft und Gewässerunterhaltung, ist der Landwirtschaft als Ausgangspunkt der Faktor 1,0 zugeordnet worden.</a:t>
            </a:r>
            <a:endParaRPr lang="de-DE" sz="1000" dirty="0">
              <a:latin typeface="Arial" panose="020B0604020202020204" pitchFamily="34" charset="0"/>
              <a:ea typeface="Calibri" panose="020F0502020204030204" pitchFamily="34" charset="0"/>
              <a:cs typeface="Times New Roman" panose="02020603050405020304" pitchFamily="18" charset="0"/>
            </a:endParaRPr>
          </a:p>
          <a:p>
            <a:pPr marL="449580" algn="just">
              <a:lnSpc>
                <a:spcPct val="120000"/>
              </a:lnSpc>
              <a:spcBef>
                <a:spcPts val="600"/>
              </a:spcBef>
              <a:spcAft>
                <a:spcPts val="600"/>
              </a:spcAft>
            </a:pPr>
            <a:r>
              <a:rPr lang="de-DE" sz="2800" b="1" u="sng" dirty="0">
                <a:latin typeface="Arial" panose="020B0604020202020204" pitchFamily="34" charset="0"/>
                <a:ea typeface="Calibri" panose="020F0502020204030204" pitchFamily="34" charset="0"/>
                <a:cs typeface="Arial" panose="020B0604020202020204" pitchFamily="34" charset="0"/>
              </a:rPr>
              <a:t>Forst-/Fischereiwirtschaft: Faktor 0,4</a:t>
            </a:r>
            <a:endParaRPr lang="de-DE" sz="2800" dirty="0">
              <a:latin typeface="Arial" panose="020B0604020202020204" pitchFamily="34" charset="0"/>
              <a:ea typeface="Calibri" panose="020F0502020204030204" pitchFamily="34" charset="0"/>
              <a:cs typeface="Times New Roman" panose="02020603050405020304" pitchFamily="18" charset="0"/>
            </a:endParaRPr>
          </a:p>
          <a:p>
            <a:pPr marL="449580" algn="just">
              <a:lnSpc>
                <a:spcPct val="120000"/>
              </a:lnSpc>
              <a:spcBef>
                <a:spcPts val="600"/>
              </a:spcBef>
              <a:spcAft>
                <a:spcPts val="600"/>
              </a:spcAft>
            </a:pPr>
            <a:r>
              <a:rPr lang="de-DE" sz="1000" dirty="0">
                <a:latin typeface="Arial" panose="020B0604020202020204" pitchFamily="34" charset="0"/>
                <a:ea typeface="Calibri" panose="020F0502020204030204" pitchFamily="34" charset="0"/>
                <a:cs typeface="Arial" panose="020B0604020202020204" pitchFamily="34" charset="0"/>
              </a:rPr>
              <a:t>Da, wenn überhaupt, jedenfalls nur mit evident deutlich geringeren Vorteilen verbunden, ist für Forstflächen ebenso wie für diesen unter Vorteils- und Rentabilitätsaspekten gleichzustellenden Fischereiflächen ein erheblicher Abschlag deutlich jenseits der 50 %-Grenze geboten, unter Solidargemeinschaftsgedanken jedoch kein weitgehender oder gar vollständiger Erlass der Unterhaltungslasten vorstellbar und – nach Abwägung aller Umstände - daraufhin der Faktor 0,4 zugeordnet worden</a:t>
            </a:r>
            <a:r>
              <a:rPr lang="de-DE" sz="800" dirty="0">
                <a:latin typeface="Arial" panose="020B0604020202020204" pitchFamily="34" charset="0"/>
                <a:ea typeface="Calibri" panose="020F0502020204030204" pitchFamily="34" charset="0"/>
                <a:cs typeface="Arial" panose="020B0604020202020204" pitchFamily="34" charset="0"/>
              </a:rPr>
              <a:t>.</a:t>
            </a:r>
            <a:endParaRPr lang="de-DE" sz="800" dirty="0">
              <a:latin typeface="Arial" panose="020B0604020202020204" pitchFamily="34" charset="0"/>
              <a:ea typeface="Calibri" panose="020F0502020204030204" pitchFamily="34" charset="0"/>
              <a:cs typeface="Times New Roman" panose="02020603050405020304" pitchFamily="18" charset="0"/>
            </a:endParaRPr>
          </a:p>
          <a:p>
            <a:pPr marL="449580" algn="just">
              <a:lnSpc>
                <a:spcPct val="120000"/>
              </a:lnSpc>
              <a:spcBef>
                <a:spcPts val="600"/>
              </a:spcBef>
              <a:spcAft>
                <a:spcPts val="600"/>
              </a:spcAft>
            </a:pPr>
            <a:r>
              <a:rPr lang="de-DE" sz="2800" b="1" u="sng" dirty="0">
                <a:latin typeface="Arial" panose="020B0604020202020204" pitchFamily="34" charset="0"/>
                <a:ea typeface="Calibri" panose="020F0502020204030204" pitchFamily="34" charset="0"/>
                <a:cs typeface="Arial" panose="020B0604020202020204" pitchFamily="34" charset="0"/>
              </a:rPr>
              <a:t>Besiedelte/versiegelte Fläche: Faktor 4,0</a:t>
            </a:r>
            <a:endParaRPr lang="de-DE" sz="2800" dirty="0">
              <a:latin typeface="Arial" panose="020B0604020202020204" pitchFamily="34" charset="0"/>
              <a:ea typeface="Calibri" panose="020F0502020204030204" pitchFamily="34" charset="0"/>
              <a:cs typeface="Times New Roman" panose="02020603050405020304" pitchFamily="18" charset="0"/>
            </a:endParaRPr>
          </a:p>
          <a:p>
            <a:pPr marL="449580" algn="just">
              <a:lnSpc>
                <a:spcPct val="120000"/>
              </a:lnSpc>
              <a:spcBef>
                <a:spcPts val="600"/>
              </a:spcBef>
              <a:spcAft>
                <a:spcPts val="600"/>
              </a:spcAft>
            </a:pPr>
            <a:r>
              <a:rPr lang="de-DE" sz="1000" dirty="0">
                <a:latin typeface="Arial" panose="020B0604020202020204" pitchFamily="34" charset="0"/>
                <a:ea typeface="Calibri" panose="020F0502020204030204" pitchFamily="34" charset="0"/>
                <a:cs typeface="Arial" panose="020B0604020202020204" pitchFamily="34" charset="0"/>
              </a:rPr>
              <a:t>Wegen der außerordentlichen hohen Bedeutung der Gewässerunterhaltung gerade für jede Form der Versiegelung von Flächen, lässt sich unter Vorteils- wie Verursachungsprinzipien sowie auch anhand wirtschaftlicher Werte ein Faktor, der etwa dem Vierfachen des für landwirtschaftliche Flächen Ansetzbaren entspricht, rechtfertigen. „Der nur „optisch“ hohe Faktor 4,0 führt in der Praxis dennoch zu stets sozialverträglichen Ergebnissen, da im Regelfall sehr kleine Grundstücksflächen zu berücksichtigen sind. Er sorgt (voraussichtlich) auch erstmalig dafür, dass aufgrund des undifferenzierten Flächenmaßstabs seit Jahrzehnten von der Gewässerunterhaltung profitierende, diese aus de-</a:t>
            </a:r>
            <a:r>
              <a:rPr lang="de-DE" sz="1000" dirty="0" err="1">
                <a:latin typeface="Arial" panose="020B0604020202020204" pitchFamily="34" charset="0"/>
                <a:ea typeface="Calibri" panose="020F0502020204030204" pitchFamily="34" charset="0"/>
                <a:cs typeface="Arial" panose="020B0604020202020204" pitchFamily="34" charset="0"/>
              </a:rPr>
              <a:t>minimis</a:t>
            </a:r>
            <a:r>
              <a:rPr lang="de-DE" sz="1000" dirty="0">
                <a:latin typeface="Arial" panose="020B0604020202020204" pitchFamily="34" charset="0"/>
                <a:ea typeface="Calibri" panose="020F0502020204030204" pitchFamily="34" charset="0"/>
                <a:cs typeface="Arial" panose="020B0604020202020204" pitchFamily="34" charset="0"/>
              </a:rPr>
              <a:t>-Gesichtspunkten jedoch finanziell nicht mittragende Grundeigentümer nun herangezogen werden, wenn auch nur mit kaum spürbaren Beiträgen (für 500 qm-Grundstück z.B. mit rd. EUR 2,00/Jahr).“</a:t>
            </a:r>
            <a:endParaRPr lang="de-DE"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Grafik 11">
            <a:extLst>
              <a:ext uri="{FF2B5EF4-FFF2-40B4-BE49-F238E27FC236}">
                <a16:creationId xmlns:a16="http://schemas.microsoft.com/office/drawing/2014/main" id="{996F4569-6F3D-470D-9995-47A7EB942A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pic>
        <p:nvPicPr>
          <p:cNvPr id="13" name="Grafik 12">
            <a:extLst>
              <a:ext uri="{FF2B5EF4-FFF2-40B4-BE49-F238E27FC236}">
                <a16:creationId xmlns:a16="http://schemas.microsoft.com/office/drawing/2014/main" id="{E7B60CD9-A5B9-42D4-864A-44F20E0B34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555" y="1183747"/>
            <a:ext cx="1148380" cy="425299"/>
          </a:xfrm>
          <a:prstGeom prst="rect">
            <a:avLst/>
          </a:prstGeom>
        </p:spPr>
      </p:pic>
      <p:pic>
        <p:nvPicPr>
          <p:cNvPr id="14" name="Grafik 13">
            <a:extLst>
              <a:ext uri="{FF2B5EF4-FFF2-40B4-BE49-F238E27FC236}">
                <a16:creationId xmlns:a16="http://schemas.microsoft.com/office/drawing/2014/main" id="{AB3E943A-B4D1-41A7-8CA6-BF71F10C39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49080" y="3528818"/>
            <a:ext cx="459331" cy="579720"/>
          </a:xfrm>
          <a:prstGeom prst="rect">
            <a:avLst/>
          </a:prstGeom>
        </p:spPr>
      </p:pic>
      <p:pic>
        <p:nvPicPr>
          <p:cNvPr id="15" name="Grafik 14">
            <a:extLst>
              <a:ext uri="{FF2B5EF4-FFF2-40B4-BE49-F238E27FC236}">
                <a16:creationId xmlns:a16="http://schemas.microsoft.com/office/drawing/2014/main" id="{C20F6CE2-FE87-4736-B563-696F2F12E67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83903" y="1411592"/>
            <a:ext cx="789684" cy="789684"/>
          </a:xfrm>
          <a:prstGeom prst="rect">
            <a:avLst/>
          </a:prstGeom>
        </p:spPr>
      </p:pic>
      <p:pic>
        <p:nvPicPr>
          <p:cNvPr id="16" name="Grafik 15">
            <a:extLst>
              <a:ext uri="{FF2B5EF4-FFF2-40B4-BE49-F238E27FC236}">
                <a16:creationId xmlns:a16="http://schemas.microsoft.com/office/drawing/2014/main" id="{9B08E67C-38F5-4025-9719-90BE7A26DBF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83880" y="2770097"/>
            <a:ext cx="589730" cy="651840"/>
          </a:xfrm>
          <a:prstGeom prst="rect">
            <a:avLst/>
          </a:prstGeom>
        </p:spPr>
      </p:pic>
      <p:pic>
        <p:nvPicPr>
          <p:cNvPr id="17" name="Grafik 16">
            <a:extLst>
              <a:ext uri="{FF2B5EF4-FFF2-40B4-BE49-F238E27FC236}">
                <a16:creationId xmlns:a16="http://schemas.microsoft.com/office/drawing/2014/main" id="{E022BD36-27FE-4F46-957C-35835C52B00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86530" y="5666208"/>
            <a:ext cx="784431" cy="504605"/>
          </a:xfrm>
          <a:prstGeom prst="rect">
            <a:avLst/>
          </a:prstGeom>
        </p:spPr>
      </p:pic>
      <p:pic>
        <p:nvPicPr>
          <p:cNvPr id="18" name="Grafik 17">
            <a:extLst>
              <a:ext uri="{FF2B5EF4-FFF2-40B4-BE49-F238E27FC236}">
                <a16:creationId xmlns:a16="http://schemas.microsoft.com/office/drawing/2014/main" id="{DB0E1611-87F8-401B-86D7-5CF22AFFF9D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43499" y="2102162"/>
            <a:ext cx="470493" cy="589468"/>
          </a:xfrm>
          <a:prstGeom prst="rect">
            <a:avLst/>
          </a:prstGeom>
        </p:spPr>
      </p:pic>
      <p:pic>
        <p:nvPicPr>
          <p:cNvPr id="19" name="Grafik 18">
            <a:extLst>
              <a:ext uri="{FF2B5EF4-FFF2-40B4-BE49-F238E27FC236}">
                <a16:creationId xmlns:a16="http://schemas.microsoft.com/office/drawing/2014/main" id="{474629BE-54F6-4DE7-AEC1-1419DAA2168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83296" y="4865377"/>
            <a:ext cx="1190899" cy="792505"/>
          </a:xfrm>
          <a:prstGeom prst="rect">
            <a:avLst/>
          </a:prstGeom>
        </p:spPr>
      </p:pic>
      <p:pic>
        <p:nvPicPr>
          <p:cNvPr id="20" name="Grafik 19">
            <a:extLst>
              <a:ext uri="{FF2B5EF4-FFF2-40B4-BE49-F238E27FC236}">
                <a16:creationId xmlns:a16="http://schemas.microsoft.com/office/drawing/2014/main" id="{A0AE5DDB-7396-4EB9-84DA-B5DF3E1A1AB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87764" y="4215882"/>
            <a:ext cx="581962" cy="598495"/>
          </a:xfrm>
          <a:prstGeom prst="rect">
            <a:avLst/>
          </a:prstGeom>
        </p:spPr>
      </p:pic>
    </p:spTree>
    <p:extLst>
      <p:ext uri="{BB962C8B-B14F-4D97-AF65-F5344CB8AC3E}">
        <p14:creationId xmlns:p14="http://schemas.microsoft.com/office/powerpoint/2010/main" val="26428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Regelung zur „Beitragsdifferenzierung“</a:t>
            </a:r>
          </a:p>
        </p:txBody>
      </p:sp>
      <p:sp>
        <p:nvSpPr>
          <p:cNvPr id="3" name="Rechteck 2">
            <a:extLst>
              <a:ext uri="{FF2B5EF4-FFF2-40B4-BE49-F238E27FC236}">
                <a16:creationId xmlns:a16="http://schemas.microsoft.com/office/drawing/2014/main" id="{DF55A86F-4CF2-4E9B-820F-EF6AAD236E09}"/>
              </a:ext>
            </a:extLst>
          </p:cNvPr>
          <p:cNvSpPr/>
          <p:nvPr/>
        </p:nvSpPr>
        <p:spPr>
          <a:xfrm>
            <a:off x="532661" y="1336032"/>
            <a:ext cx="11372296" cy="6463308"/>
          </a:xfrm>
          <a:prstGeom prst="rect">
            <a:avLst/>
          </a:prstGeom>
        </p:spPr>
        <p:txBody>
          <a:bodyPr wrap="square">
            <a:spAutoFit/>
          </a:bodyPr>
          <a:lstStyle/>
          <a:p>
            <a:r>
              <a:rPr lang="de-DE" dirty="0">
                <a:solidFill>
                  <a:schemeClr val="bg1">
                    <a:lumMod val="65000"/>
                  </a:schemeClr>
                </a:solidFill>
              </a:rPr>
              <a:t>d) Alle diejenigen Änderungen im dann gültigen BbgWG, die sich auf eine zukünftig „wie auch immer geregelte </a:t>
            </a:r>
            <a:r>
              <a:rPr lang="de-DE" i="1" dirty="0">
                <a:solidFill>
                  <a:schemeClr val="bg1">
                    <a:lumMod val="65000"/>
                  </a:schemeClr>
                </a:solidFill>
              </a:rPr>
              <a:t>Beitragsdifferenzierung</a:t>
            </a:r>
            <a:r>
              <a:rPr lang="de-DE" dirty="0">
                <a:solidFill>
                  <a:schemeClr val="bg1">
                    <a:lumMod val="65000"/>
                  </a:schemeClr>
                </a:solidFill>
              </a:rPr>
              <a:t>“ beziehen (Art. 1 des Änderungsgesetzes), werden mit Wirkung zum </a:t>
            </a:r>
            <a:r>
              <a:rPr lang="de-DE" i="1" dirty="0">
                <a:solidFill>
                  <a:srgbClr val="C00000"/>
                </a:solidFill>
              </a:rPr>
              <a:t>1. Januar 2021 </a:t>
            </a:r>
            <a:r>
              <a:rPr lang="de-DE" dirty="0">
                <a:solidFill>
                  <a:schemeClr val="bg1">
                    <a:lumMod val="65000"/>
                  </a:schemeClr>
                </a:solidFill>
              </a:rPr>
              <a:t>in Kraft treten.</a:t>
            </a:r>
          </a:p>
          <a:p>
            <a:endParaRPr lang="de-DE" dirty="0"/>
          </a:p>
          <a:p>
            <a:r>
              <a:rPr lang="de-DE" dirty="0"/>
              <a:t>Regelungsgegenstand:</a:t>
            </a:r>
          </a:p>
          <a:p>
            <a:endParaRPr lang="de-DE" dirty="0"/>
          </a:p>
          <a:p>
            <a:r>
              <a:rPr lang="de-DE" dirty="0"/>
              <a:t>§80 BbgWG: (1) Die Bemessung der Beiträge für die Gewässerunterhaltungsverbände bestimmt sich </a:t>
            </a:r>
            <a:r>
              <a:rPr lang="de-DE" i="1" dirty="0">
                <a:solidFill>
                  <a:srgbClr val="C00000"/>
                </a:solidFill>
              </a:rPr>
              <a:t>nach der Größe der Flächen</a:t>
            </a:r>
            <a:r>
              <a:rPr lang="de-DE" dirty="0"/>
              <a:t>, mit denen die Mitglieder am Verbandsgebiet beteiligt sind, und </a:t>
            </a:r>
            <a:r>
              <a:rPr lang="de-DE" i="1" dirty="0">
                <a:solidFill>
                  <a:srgbClr val="C00000"/>
                </a:solidFill>
              </a:rPr>
              <a:t>nach der Nutzungsartengruppe</a:t>
            </a:r>
            <a:r>
              <a:rPr lang="de-DE" dirty="0"/>
              <a:t>, der die Flächen im Liegenschaftskataster zugeordnet sind. Die Nutzungsartengruppen der Flächen </a:t>
            </a:r>
            <a:r>
              <a:rPr lang="de-DE" i="1" dirty="0">
                <a:solidFill>
                  <a:srgbClr val="C00000"/>
                </a:solidFill>
              </a:rPr>
              <a:t>sind drei Vorteilsgebietstypen</a:t>
            </a:r>
            <a:r>
              <a:rPr lang="de-DE" dirty="0"/>
              <a:t> zuzuordnen.</a:t>
            </a:r>
          </a:p>
          <a:p>
            <a:r>
              <a:rPr lang="de-DE" dirty="0"/>
              <a:t>…</a:t>
            </a:r>
          </a:p>
          <a:p>
            <a:r>
              <a:rPr lang="de-DE" dirty="0"/>
              <a:t>Für den </a:t>
            </a:r>
            <a:r>
              <a:rPr lang="de-DE" i="1" dirty="0">
                <a:solidFill>
                  <a:srgbClr val="C00000"/>
                </a:solidFill>
              </a:rPr>
              <a:t>Vorteilsgebietstyp „Siedlungs- und Verkehrsfläche“ ist der höchste Beitragsbemessungsfaktor</a:t>
            </a:r>
            <a:r>
              <a:rPr lang="de-DE" dirty="0"/>
              <a:t> pro Flächeneinheit und für die </a:t>
            </a:r>
            <a:r>
              <a:rPr lang="de-DE" i="1" dirty="0">
                <a:solidFill>
                  <a:srgbClr val="C00000"/>
                </a:solidFill>
              </a:rPr>
              <a:t>Vorteilsgebietstypen „Landwirtschaft“ und „Waldflächen“ sind jeweils gestuft geringere</a:t>
            </a:r>
            <a:r>
              <a:rPr lang="de-DE" dirty="0"/>
              <a:t> Beitragsbemessungsfaktoren vorzusehen. </a:t>
            </a:r>
          </a:p>
          <a:p>
            <a:r>
              <a:rPr lang="de-DE" dirty="0"/>
              <a:t>…</a:t>
            </a:r>
          </a:p>
          <a:p>
            <a:r>
              <a:rPr lang="de-DE" dirty="0"/>
              <a:t>Für die durch </a:t>
            </a:r>
            <a:r>
              <a:rPr lang="de-DE" i="1" dirty="0">
                <a:solidFill>
                  <a:srgbClr val="C00000"/>
                </a:solidFill>
              </a:rPr>
              <a:t>die Erschwerung der Unterhaltung entstehenden Kosten</a:t>
            </a:r>
            <a:r>
              <a:rPr lang="de-DE" dirty="0"/>
              <a:t> sollen die Eigentümer oder Verursacher gesondert nach Maßgabe des § 85 herangezogen werden.</a:t>
            </a:r>
          </a:p>
          <a:p>
            <a:endParaRPr lang="de-DE" dirty="0"/>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25802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6233653"/>
            <a:ext cx="12192000" cy="624347"/>
          </a:xfrm>
          <a:prstGeom prst="rect">
            <a:avLst/>
          </a:prstGeom>
          <a:solidFill>
            <a:srgbClr val="3F5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hteck 9"/>
          <p:cNvSpPr/>
          <p:nvPr/>
        </p:nvSpPr>
        <p:spPr>
          <a:xfrm>
            <a:off x="0" y="6233653"/>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018" y="167436"/>
            <a:ext cx="953471" cy="953471"/>
          </a:xfrm>
          <a:prstGeom prst="rect">
            <a:avLst/>
          </a:prstGeom>
        </p:spPr>
      </p:pic>
      <p:sp>
        <p:nvSpPr>
          <p:cNvPr id="8" name="Rechteck 7"/>
          <p:cNvSpPr/>
          <p:nvPr/>
        </p:nvSpPr>
        <p:spPr>
          <a:xfrm>
            <a:off x="0" y="1032417"/>
            <a:ext cx="12192000" cy="88490"/>
          </a:xfrm>
          <a:prstGeom prst="rect">
            <a:avLst/>
          </a:prstGeom>
          <a:solidFill>
            <a:srgbClr val="ADB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hteck 5"/>
          <p:cNvSpPr/>
          <p:nvPr/>
        </p:nvSpPr>
        <p:spPr>
          <a:xfrm>
            <a:off x="288462" y="382561"/>
            <a:ext cx="11121085" cy="523220"/>
          </a:xfrm>
          <a:prstGeom prst="rect">
            <a:avLst/>
          </a:prstGeom>
        </p:spPr>
        <p:txBody>
          <a:bodyPr wrap="square">
            <a:spAutoFit/>
          </a:bodyPr>
          <a:lstStyle/>
          <a:p>
            <a:pPr lvl="0">
              <a:defRPr/>
            </a:pPr>
            <a:r>
              <a:rPr lang="de-DE" sz="2800" b="1" dirty="0">
                <a:solidFill>
                  <a:prstClr val="black"/>
                </a:solidFill>
                <a:latin typeface="Arial" panose="020B0604020202020204" pitchFamily="34" charset="0"/>
                <a:cs typeface="Arial" panose="020B0604020202020204" pitchFamily="34" charset="0"/>
              </a:rPr>
              <a:t>Regelung zur „Beitragsdifferenzierung“</a:t>
            </a:r>
          </a:p>
        </p:txBody>
      </p:sp>
      <p:sp>
        <p:nvSpPr>
          <p:cNvPr id="3" name="Rechteck 2">
            <a:extLst>
              <a:ext uri="{FF2B5EF4-FFF2-40B4-BE49-F238E27FC236}">
                <a16:creationId xmlns:a16="http://schemas.microsoft.com/office/drawing/2014/main" id="{DF55A86F-4CF2-4E9B-820F-EF6AAD236E09}"/>
              </a:ext>
            </a:extLst>
          </p:cNvPr>
          <p:cNvSpPr/>
          <p:nvPr/>
        </p:nvSpPr>
        <p:spPr>
          <a:xfrm>
            <a:off x="550416" y="1582340"/>
            <a:ext cx="11372296" cy="3693319"/>
          </a:xfrm>
          <a:prstGeom prst="rect">
            <a:avLst/>
          </a:prstGeom>
        </p:spPr>
        <p:txBody>
          <a:bodyPr wrap="square">
            <a:spAutoFit/>
          </a:bodyPr>
          <a:lstStyle/>
          <a:p>
            <a:r>
              <a:rPr lang="de-DE" dirty="0">
                <a:solidFill>
                  <a:schemeClr val="bg1">
                    <a:lumMod val="65000"/>
                  </a:schemeClr>
                </a:solidFill>
              </a:rPr>
              <a:t>d) Alle diejenigen Änderungen im dann gültigen BbgWG, die sich auf eine zukünftig „wie auch immer geregelte </a:t>
            </a:r>
            <a:r>
              <a:rPr lang="de-DE" i="1" dirty="0">
                <a:solidFill>
                  <a:schemeClr val="bg1">
                    <a:lumMod val="65000"/>
                  </a:schemeClr>
                </a:solidFill>
              </a:rPr>
              <a:t>Beitragsdifferenzierung</a:t>
            </a:r>
            <a:r>
              <a:rPr lang="de-DE" dirty="0">
                <a:solidFill>
                  <a:schemeClr val="bg1">
                    <a:lumMod val="65000"/>
                  </a:schemeClr>
                </a:solidFill>
              </a:rPr>
              <a:t>“ beziehen (Art. 1 des Änderungsgesetzes), werden mit Wirkung zum </a:t>
            </a:r>
            <a:r>
              <a:rPr lang="de-DE" i="1" dirty="0">
                <a:solidFill>
                  <a:srgbClr val="C00000"/>
                </a:solidFill>
              </a:rPr>
              <a:t>1. Januar 2021 </a:t>
            </a:r>
            <a:r>
              <a:rPr lang="de-DE" dirty="0">
                <a:solidFill>
                  <a:schemeClr val="bg1">
                    <a:lumMod val="65000"/>
                  </a:schemeClr>
                </a:solidFill>
              </a:rPr>
              <a:t>in Kraft treten.</a:t>
            </a:r>
          </a:p>
          <a:p>
            <a:endParaRPr lang="de-DE" dirty="0"/>
          </a:p>
          <a:p>
            <a:r>
              <a:rPr lang="de-DE" dirty="0"/>
              <a:t>Regelungsgegenstand:</a:t>
            </a:r>
          </a:p>
          <a:p>
            <a:endParaRPr lang="de-DE" dirty="0"/>
          </a:p>
          <a:p>
            <a:r>
              <a:rPr lang="de-DE" dirty="0"/>
              <a:t>§80 BbgWG: (1a) Das für Wasserwirtschaft zuständige Mitglied der Landesregierung regelt im Benehmen mit dem für Umwelt zuständigen Ausschuss des Landtages </a:t>
            </a:r>
            <a:r>
              <a:rPr lang="de-DE" i="1" dirty="0">
                <a:solidFill>
                  <a:srgbClr val="C00000"/>
                </a:solidFill>
              </a:rPr>
              <a:t>durch Rechtsverordnung die Zuordnung der Nutzungsartengruppen zu den Vorteilsgebietstypen und die Höhe der Beitragsbemessungsfaktoren</a:t>
            </a:r>
            <a:r>
              <a:rPr lang="de-DE" dirty="0"/>
              <a:t> für die einzelnen Vorteilsgebietstypen.</a:t>
            </a:r>
          </a:p>
          <a:p>
            <a:endParaRPr lang="de-DE" dirty="0"/>
          </a:p>
          <a:p>
            <a:r>
              <a:rPr lang="de-DE" dirty="0"/>
              <a:t>Hat der Ausschuss nicht binnen drei Monaten nach der Zuleitung einen Beschluss gefasst, gilt das Benehmen als hergestellt. </a:t>
            </a:r>
            <a:r>
              <a:rPr lang="de-DE" i="1" dirty="0">
                <a:solidFill>
                  <a:srgbClr val="C00000"/>
                </a:solidFill>
              </a:rPr>
              <a:t>In der Rechtsverordnung können weitere Vorteilsgebietstypen und auch Spannen von Beitragsbemessungsfaktoren vorgesehen werden</a:t>
            </a:r>
            <a:r>
              <a:rPr lang="de-DE" dirty="0"/>
              <a:t>.</a:t>
            </a:r>
          </a:p>
        </p:txBody>
      </p:sp>
    </p:spTree>
    <p:extLst>
      <p:ext uri="{BB962C8B-B14F-4D97-AF65-F5344CB8AC3E}">
        <p14:creationId xmlns:p14="http://schemas.microsoft.com/office/powerpoint/2010/main" val="104147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nb_allgPPP_15.07.2015" id="{8CD14CAB-B122-48C4-9C1A-FBCDAA6DF4BB}" vid="{05F18266-CED0-4015-9394-54257083D9A3}"/>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1398</Words>
  <Application>Microsoft Office PowerPoint</Application>
  <PresentationFormat>Breitbild</PresentationFormat>
  <Paragraphs>100</Paragraphs>
  <Slides>12</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Lucida Sans Unicode</vt:lpstr>
      <vt:lpstr>Times New Roman</vt:lpstr>
      <vt:lpstr>Office Theme</vt:lpstr>
      <vt:lpstr>Die Novelle wasserrechtlicher Vorschriften in Brandenburg  Sand des Gesetzesvorhaben zum März 2018</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Gregor Beyer</dc:creator>
  <cp:lastModifiedBy>Gregor Beyer</cp:lastModifiedBy>
  <cp:revision>45</cp:revision>
  <dcterms:created xsi:type="dcterms:W3CDTF">2017-11-01T14:40:50Z</dcterms:created>
  <dcterms:modified xsi:type="dcterms:W3CDTF">2018-04-09T15:16:50Z</dcterms:modified>
</cp:coreProperties>
</file>